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notesSlide+xml" PartName="/ppt/notesSlides/notesSlide29.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70" r:id="rId5"/>
    <p:sldMasterId id="2147483671"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Lst>
  <p:sldSz cy="5143500" cx="9144000"/>
  <p:notesSz cx="6858000" cy="9144000"/>
  <p:embeddedFontLst>
    <p:embeddedFont>
      <p:font typeface="Roboto"/>
      <p:regular r:id="rId37"/>
      <p:bold r:id="rId38"/>
      <p:italic r:id="rId39"/>
      <p:boldItalic r:id="rId40"/>
    </p:embeddedFont>
    <p:embeddedFont>
      <p:font typeface="Josefin Sans"/>
      <p:regular r:id="rId41"/>
      <p:bold r:id="rId42"/>
      <p:italic r:id="rId43"/>
      <p:boldItalic r:id="rId4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Simran S"/>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Roboto-boldItalic.fntdata"/><Relationship Id="rId20" Type="http://schemas.openxmlformats.org/officeDocument/2006/relationships/slide" Target="slides/slide13.xml"/><Relationship Id="rId42" Type="http://schemas.openxmlformats.org/officeDocument/2006/relationships/font" Target="fonts/JosefinSans-bold.fntdata"/><Relationship Id="rId41" Type="http://schemas.openxmlformats.org/officeDocument/2006/relationships/font" Target="fonts/JosefinSans-regular.fntdata"/><Relationship Id="rId22" Type="http://schemas.openxmlformats.org/officeDocument/2006/relationships/slide" Target="slides/slide15.xml"/><Relationship Id="rId44" Type="http://schemas.openxmlformats.org/officeDocument/2006/relationships/font" Target="fonts/JosefinSans-boldItalic.fntdata"/><Relationship Id="rId21" Type="http://schemas.openxmlformats.org/officeDocument/2006/relationships/slide" Target="slides/slide14.xml"/><Relationship Id="rId43" Type="http://schemas.openxmlformats.org/officeDocument/2006/relationships/font" Target="fonts/JosefinSans-italic.fntdata"/><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2.xml"/><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slide" Target="slides/slide2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11" Type="http://schemas.openxmlformats.org/officeDocument/2006/relationships/slide" Target="slides/slide4.xml"/><Relationship Id="rId33" Type="http://schemas.openxmlformats.org/officeDocument/2006/relationships/slide" Target="slides/slide26.xml"/><Relationship Id="rId10" Type="http://schemas.openxmlformats.org/officeDocument/2006/relationships/slide" Target="slides/slide3.xml"/><Relationship Id="rId32" Type="http://schemas.openxmlformats.org/officeDocument/2006/relationships/slide" Target="slides/slide25.xml"/><Relationship Id="rId13" Type="http://schemas.openxmlformats.org/officeDocument/2006/relationships/slide" Target="slides/slide6.xml"/><Relationship Id="rId35" Type="http://schemas.openxmlformats.org/officeDocument/2006/relationships/slide" Target="slides/slide28.xml"/><Relationship Id="rId12" Type="http://schemas.openxmlformats.org/officeDocument/2006/relationships/slide" Target="slides/slide5.xml"/><Relationship Id="rId34" Type="http://schemas.openxmlformats.org/officeDocument/2006/relationships/slide" Target="slides/slide27.xml"/><Relationship Id="rId15" Type="http://schemas.openxmlformats.org/officeDocument/2006/relationships/slide" Target="slides/slide8.xml"/><Relationship Id="rId37" Type="http://schemas.openxmlformats.org/officeDocument/2006/relationships/font" Target="fonts/Roboto-regular.fntdata"/><Relationship Id="rId14" Type="http://schemas.openxmlformats.org/officeDocument/2006/relationships/slide" Target="slides/slide7.xml"/><Relationship Id="rId36" Type="http://schemas.openxmlformats.org/officeDocument/2006/relationships/slide" Target="slides/slide29.xml"/><Relationship Id="rId17" Type="http://schemas.openxmlformats.org/officeDocument/2006/relationships/slide" Target="slides/slide10.xml"/><Relationship Id="rId39" Type="http://schemas.openxmlformats.org/officeDocument/2006/relationships/font" Target="fonts/Roboto-italic.fntdata"/><Relationship Id="rId16" Type="http://schemas.openxmlformats.org/officeDocument/2006/relationships/slide" Target="slides/slide9.xml"/><Relationship Id="rId38" Type="http://schemas.openxmlformats.org/officeDocument/2006/relationships/font" Target="fonts/Roboto-bold.fntdata"/><Relationship Id="rId19" Type="http://schemas.openxmlformats.org/officeDocument/2006/relationships/slide" Target="slides/slide12.xml"/><Relationship Id="rId18" Type="http://schemas.openxmlformats.org/officeDocument/2006/relationships/slide" Target="slides/slide11.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0-05-08T16:44:19.285">
    <p:pos x="6000" y="0"/>
    <p:text>Have to edit this slide since Diana'd is an iGEM calgary thing</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dtdna.com/CodonOpt" TargetMode="External"/><Relationship Id="rId3" Type="http://schemas.openxmlformats.org/officeDocument/2006/relationships/hyperlink" Target="https://www.idtdna.com/CodonOpt"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mun.ca/biology/desmid/brian/BIOL2060/BIOL2060-22/CB22.html"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en.wikipedia.org/wiki/Hemoglobin"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7c054ee27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7c054ee27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7d17cf0a2b_0_1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7d17cf0a2b_0_1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Extra note about shifting the open reading frame if “G”s were present instead of “A”s</a:t>
            </a:r>
            <a:endParaRPr/>
          </a:p>
          <a:p>
            <a:pPr indent="-298450" lvl="0" marL="457200" rtl="0" algn="l">
              <a:spcBef>
                <a:spcPts val="0"/>
              </a:spcBef>
              <a:spcAft>
                <a:spcPts val="0"/>
              </a:spcAft>
              <a:buSzPts val="1100"/>
              <a:buChar char="-"/>
            </a:pPr>
            <a:r>
              <a:rPr lang="en"/>
              <a:t>This only happens because the rbs becomes a larger possible region to bind by the ribosome while still maintaining the 7-9 optimal spacer, which is what allows the shift in open reading frame seen with the alternate initiation codon. </a:t>
            </a:r>
            <a:endParaRPr/>
          </a:p>
          <a:p>
            <a:pPr indent="-298450" lvl="0" marL="457200" rtl="0" algn="l">
              <a:spcBef>
                <a:spcPts val="0"/>
              </a:spcBef>
              <a:spcAft>
                <a:spcPts val="0"/>
              </a:spcAft>
              <a:buSzPts val="1100"/>
              <a:buChar char="-"/>
            </a:pPr>
            <a:r>
              <a:rPr lang="en"/>
              <a:t>ALL 3 criteria must be present for translation to occur: Ribosome-binding site (Shine-Dalgarno sequence), Spacer (7-9 nts), Start codon (AUG, GUG, UUG)</a:t>
            </a:r>
            <a:endParaRPr/>
          </a:p>
          <a:p>
            <a:pPr indent="0" lvl="0" marL="0" rtl="0" algn="l">
              <a:spcBef>
                <a:spcPts val="0"/>
              </a:spcBef>
              <a:spcAft>
                <a:spcPts val="0"/>
              </a:spcAft>
              <a:buClr>
                <a:srgbClr val="000000"/>
              </a:buClr>
              <a:buSzPts val="1100"/>
              <a:buFont typeface="Arial"/>
              <a:buNone/>
            </a:pPr>
            <a:r>
              <a:t/>
            </a:r>
            <a:endParaRPr>
              <a:solidFill>
                <a:schemeClr val="dk1"/>
              </a:solidFill>
            </a:endParaRPr>
          </a:p>
          <a:p>
            <a:pPr indent="0" lvl="0" marL="0" rtl="0" algn="l">
              <a:spcBef>
                <a:spcPts val="0"/>
              </a:spcBef>
              <a:spcAft>
                <a:spcPts val="0"/>
              </a:spcAft>
              <a:buClr>
                <a:srgbClr val="000000"/>
              </a:buClr>
              <a:buSzPts val="1100"/>
              <a:buFont typeface="Arial"/>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7d17cf0a2b_0_1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d17cf0a2b_0_1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Micha</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Answer (1): codes for Methionine and allows for translation initiation</a:t>
            </a:r>
            <a:endParaRPr/>
          </a:p>
          <a:p>
            <a:pPr indent="0" lvl="0" marL="0" rtl="0" algn="l">
              <a:spcBef>
                <a:spcPts val="0"/>
              </a:spcBef>
              <a:spcAft>
                <a:spcPts val="0"/>
              </a:spcAft>
              <a:buNone/>
            </a:pPr>
            <a:r>
              <a:rPr lang="en"/>
              <a:t>Initiation codon is not just the singular AUG codon! (keep in mind that your other classes will operate based off of the single sequence AUG for simplicity)</a:t>
            </a:r>
            <a:endParaRPr/>
          </a:p>
          <a:p>
            <a:pPr indent="-298450" lvl="0" marL="457200" rtl="0" algn="l">
              <a:spcBef>
                <a:spcPts val="0"/>
              </a:spcBef>
              <a:spcAft>
                <a:spcPts val="0"/>
              </a:spcAft>
              <a:buSzPts val="1100"/>
              <a:buChar char="-"/>
            </a:pPr>
            <a:r>
              <a:rPr lang="en"/>
              <a:t>In </a:t>
            </a:r>
            <a:r>
              <a:rPr i="1" lang="en"/>
              <a:t>E. coli</a:t>
            </a:r>
            <a:r>
              <a:rPr lang="en"/>
              <a:t> there are three with various efficiencies: AUG: 91% ; GUG: 8% ; UUG: 1%</a:t>
            </a:r>
            <a:endParaRPr/>
          </a:p>
          <a:p>
            <a:pPr indent="-298450" lvl="0" marL="457200" rtl="0" algn="l">
              <a:spcBef>
                <a:spcPts val="0"/>
              </a:spcBef>
              <a:spcAft>
                <a:spcPts val="0"/>
              </a:spcAft>
              <a:buSzPts val="1100"/>
              <a:buChar char="-"/>
            </a:pPr>
            <a:r>
              <a:rPr lang="en"/>
              <a:t>As a result there are potentially multiple reading frames to keep in mind, which we saw when talking about spacers as well</a:t>
            </a:r>
            <a:endParaRPr/>
          </a:p>
          <a:p>
            <a:pPr indent="-298450" lvl="0" marL="457200" rtl="0" algn="l">
              <a:spcBef>
                <a:spcPts val="0"/>
              </a:spcBef>
              <a:spcAft>
                <a:spcPts val="0"/>
              </a:spcAft>
              <a:buSzPts val="1100"/>
              <a:buChar char="-"/>
            </a:pPr>
            <a:r>
              <a:rPr b="1" lang="en"/>
              <a:t>Reminder</a:t>
            </a:r>
            <a:r>
              <a:rPr lang="en"/>
              <a:t>: In translation amino acids are coded for as 3 nts codons, therefore based on the location of the initiation codon the open reading frame changes</a:t>
            </a:r>
            <a:endParaRPr/>
          </a:p>
          <a:p>
            <a:pPr indent="0" lvl="0" marL="0" rtl="0" algn="l">
              <a:spcBef>
                <a:spcPts val="0"/>
              </a:spcBef>
              <a:spcAft>
                <a:spcPts val="0"/>
              </a:spcAft>
              <a:buNone/>
            </a:pPr>
            <a:r>
              <a:rPr lang="en"/>
              <a:t>How was this found?</a:t>
            </a:r>
            <a:endParaRPr/>
          </a:p>
          <a:p>
            <a:pPr indent="-298450" lvl="0" marL="457200" rtl="0" algn="l">
              <a:spcBef>
                <a:spcPts val="0"/>
              </a:spcBef>
              <a:spcAft>
                <a:spcPts val="0"/>
              </a:spcAft>
              <a:buSzPts val="1100"/>
              <a:buChar char="-"/>
            </a:pPr>
            <a:r>
              <a:rPr lang="en"/>
              <a:t>Mutation from wt AUG found that GUG had 30% and 25% the wt level of expression from two different proteins</a:t>
            </a:r>
            <a:endParaRPr/>
          </a:p>
          <a:p>
            <a:pPr indent="0" lvl="0" marL="0" rtl="0" algn="l">
              <a:spcBef>
                <a:spcPts val="0"/>
              </a:spcBef>
              <a:spcAft>
                <a:spcPts val="0"/>
              </a:spcAft>
              <a:buNone/>
            </a:pPr>
            <a:r>
              <a:rPr lang="en"/>
              <a:t>Answers (2,3): Determination via mutation of a single nucleotide and test for proper protein creation.</a:t>
            </a:r>
            <a:endParaRPr/>
          </a:p>
          <a:p>
            <a:pPr indent="-298450" lvl="0" marL="914400" rtl="0" algn="l">
              <a:spcBef>
                <a:spcPts val="0"/>
              </a:spcBef>
              <a:spcAft>
                <a:spcPts val="0"/>
              </a:spcAft>
              <a:buSzPts val="1100"/>
              <a:buChar char="-"/>
            </a:pPr>
            <a:r>
              <a:rPr lang="en"/>
              <a:t>You prove the results by using multiple protein coding genes controlling the mutation. Wherein you mutate the same nucleotide (A in AUG), but show that the expression decreases in multiple cases varying the protein coding gene you mutate.</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7d17cf0a2b_0_1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7d17cf0a2b_0_1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Micha</a:t>
            </a:r>
            <a:endParaRPr b="1"/>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is a great way to show off an example of troubleshooting and critical analysis in molecular biology!</a:t>
            </a:r>
            <a:endParaRPr/>
          </a:p>
          <a:p>
            <a:pPr indent="0" lvl="0" marL="0" rtl="0" algn="l">
              <a:spcBef>
                <a:spcPts val="0"/>
              </a:spcBef>
              <a:spcAft>
                <a:spcPts val="0"/>
              </a:spcAft>
              <a:buNone/>
            </a:pPr>
            <a:r>
              <a:rPr lang="en"/>
              <a:t>The above shows an mRNA sequence that has formed secondary structure, which has caused poor expression of its associated protein.</a:t>
            </a:r>
            <a:endParaRPr/>
          </a:p>
          <a:p>
            <a:pPr indent="0" lvl="0" marL="0" rtl="0" algn="l">
              <a:spcBef>
                <a:spcPts val="0"/>
              </a:spcBef>
              <a:spcAft>
                <a:spcPts val="0"/>
              </a:spcAft>
              <a:buNone/>
            </a:pPr>
            <a:r>
              <a:rPr lang="en"/>
              <a:t>The secondary structure shown is a stem-loop commonly formed from long stretches of complementary sequences that are GC rich.</a:t>
            </a:r>
            <a:endParaRPr/>
          </a:p>
          <a:p>
            <a:pPr indent="0" lvl="0" marL="0" rtl="0" algn="l">
              <a:spcBef>
                <a:spcPts val="0"/>
              </a:spcBef>
              <a:spcAft>
                <a:spcPts val="0"/>
              </a:spcAft>
              <a:buNone/>
            </a:pPr>
            <a:r>
              <a:rPr lang="en"/>
              <a:t>Why is there poor expression? - Due to the stem-loop structure there is only 3 available nts to be used for the rbs which does not allow the ribosome to bind, thus stopping expression.</a:t>
            </a:r>
            <a:endParaRPr/>
          </a:p>
          <a:p>
            <a:pPr indent="0" lvl="0" marL="0" rtl="0" algn="l">
              <a:spcBef>
                <a:spcPts val="0"/>
              </a:spcBef>
              <a:spcAft>
                <a:spcPts val="0"/>
              </a:spcAft>
              <a:buNone/>
            </a:pPr>
            <a:r>
              <a:rPr lang="en"/>
              <a:t>Initially the researchers did not know what the cause of the lack of expression was, but they theorized it was due to this type of secondary structure, so they started to mutate different nts in different locations and test the effects.</a:t>
            </a:r>
            <a:endParaRPr/>
          </a:p>
          <a:p>
            <a:pPr indent="-298450" lvl="0" marL="457200" rtl="0" algn="l">
              <a:spcBef>
                <a:spcPts val="0"/>
              </a:spcBef>
              <a:spcAft>
                <a:spcPts val="0"/>
              </a:spcAft>
              <a:buSzPts val="1100"/>
              <a:buAutoNum type="arabicPeriod"/>
            </a:pPr>
            <a:r>
              <a:rPr lang="en"/>
              <a:t>By mutating nts within the stem structure, the secondary structure was disrupted and expression levels rose</a:t>
            </a:r>
            <a:endParaRPr/>
          </a:p>
          <a:p>
            <a:pPr indent="-298450" lvl="0" marL="457200" rtl="0" algn="l">
              <a:spcBef>
                <a:spcPts val="0"/>
              </a:spcBef>
              <a:spcAft>
                <a:spcPts val="0"/>
              </a:spcAft>
              <a:buSzPts val="1100"/>
              <a:buAutoNum type="arabicPeriod"/>
            </a:pPr>
            <a:r>
              <a:rPr lang="en"/>
              <a:t>By mutating the G next to the stem-loop to a C the expression was reduced further as it extended the length of the stem-loop</a:t>
            </a:r>
            <a:endParaRPr/>
          </a:p>
          <a:p>
            <a:pPr indent="-298450" lvl="0" marL="457200" rtl="0" algn="l">
              <a:spcBef>
                <a:spcPts val="0"/>
              </a:spcBef>
              <a:spcAft>
                <a:spcPts val="0"/>
              </a:spcAft>
              <a:buSzPts val="1100"/>
              <a:buAutoNum type="arabicPeriod"/>
            </a:pPr>
            <a:r>
              <a:rPr lang="en"/>
              <a:t>By mutating at the third location C -&gt; A there was no effect as it did not add to the stem-loop structure and it did not aid in revealing the rbs</a:t>
            </a:r>
            <a:endParaRPr/>
          </a:p>
          <a:p>
            <a:pPr indent="0" lvl="0" marL="0" rtl="0" algn="l">
              <a:spcBef>
                <a:spcPts val="0"/>
              </a:spcBef>
              <a:spcAft>
                <a:spcPts val="0"/>
              </a:spcAft>
              <a:buNone/>
            </a:pPr>
            <a:r>
              <a:rPr lang="en"/>
              <a:t>Takeaways from this case-study:</a:t>
            </a:r>
            <a:endParaRPr/>
          </a:p>
          <a:p>
            <a:pPr indent="-298450" lvl="0" marL="457200" rtl="0" algn="l">
              <a:spcBef>
                <a:spcPts val="0"/>
              </a:spcBef>
              <a:spcAft>
                <a:spcPts val="0"/>
              </a:spcAft>
              <a:buSzPts val="1100"/>
              <a:buChar char="-"/>
            </a:pPr>
            <a:r>
              <a:rPr lang="en"/>
              <a:t>Be wary of stem-loop or secondary structures that can hinder the binding of functional proteins</a:t>
            </a:r>
            <a:endParaRPr/>
          </a:p>
          <a:p>
            <a:pPr indent="-298450" lvl="0" marL="457200" rtl="0" algn="l">
              <a:spcBef>
                <a:spcPts val="0"/>
              </a:spcBef>
              <a:spcAft>
                <a:spcPts val="0"/>
              </a:spcAft>
              <a:buSzPts val="1100"/>
              <a:buChar char="-"/>
            </a:pPr>
            <a:r>
              <a:rPr lang="en"/>
              <a:t>GC rich regions are notorious for forming secondary structures</a:t>
            </a:r>
            <a:endParaRPr/>
          </a:p>
          <a:p>
            <a:pPr indent="-298450" lvl="0" marL="457200" rtl="0" algn="l">
              <a:spcBef>
                <a:spcPts val="0"/>
              </a:spcBef>
              <a:spcAft>
                <a:spcPts val="0"/>
              </a:spcAft>
              <a:buSzPts val="1100"/>
              <a:buChar char="-"/>
            </a:pPr>
            <a:r>
              <a:rPr lang="en"/>
              <a:t>Do not change nts randomly or too far ahead of the rbs site as you will start to mutate and change your coding region which will change your protein output</a:t>
            </a:r>
            <a:endParaRPr/>
          </a:p>
          <a:p>
            <a:pPr indent="-298450" lvl="0" marL="457200" rtl="0" algn="l">
              <a:spcBef>
                <a:spcPts val="0"/>
              </a:spcBef>
              <a:spcAft>
                <a:spcPts val="0"/>
              </a:spcAft>
              <a:buSzPts val="1100"/>
              <a:buChar char="-"/>
            </a:pPr>
            <a:r>
              <a:rPr lang="en"/>
              <a:t>Be able to apply what you know about “special” regions that interact with proteins, RNA, or DNA to solve issues seen in the final output (here protein expression)</a:t>
            </a:r>
            <a:endParaRPr/>
          </a:p>
          <a:p>
            <a:pPr indent="0" lvl="0" marL="0" rtl="0" algn="l">
              <a:spcBef>
                <a:spcPts val="0"/>
              </a:spcBef>
              <a:spcAft>
                <a:spcPts val="0"/>
              </a:spcAft>
              <a:buClr>
                <a:srgbClr val="000000"/>
              </a:buClr>
              <a:buSzPts val="1100"/>
              <a:buFont typeface="Arial"/>
              <a:buNone/>
            </a:pPr>
            <a:r>
              <a:t/>
            </a:r>
            <a:endParaRPr>
              <a:solidFill>
                <a:schemeClr val="dk1"/>
              </a:solidFill>
            </a:endParaRPr>
          </a:p>
          <a:p>
            <a:pPr indent="0" lvl="0" marL="0" rtl="0" algn="l">
              <a:spcBef>
                <a:spcPts val="0"/>
              </a:spcBef>
              <a:spcAft>
                <a:spcPts val="0"/>
              </a:spcAft>
              <a:buClr>
                <a:srgbClr val="000000"/>
              </a:buClr>
              <a:buSzPts val="1100"/>
              <a:buFont typeface="Arial"/>
              <a:buNone/>
            </a:pPr>
            <a:r>
              <a:rPr lang="en">
                <a:solidFill>
                  <a:schemeClr val="dk1"/>
                </a:solidFill>
              </a:rPr>
              <a:t>Image source: Dr. Wong - CMMB 523</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778418f1b5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778418f1b5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7d17cf0a2b_0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7d17cf0a2b_0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Micha</a:t>
            </a:r>
            <a:endParaRPr b="1"/>
          </a:p>
          <a:p>
            <a:pPr indent="0" lvl="0" marL="0" rtl="0" algn="l">
              <a:spcBef>
                <a:spcPts val="0"/>
              </a:spcBef>
              <a:spcAft>
                <a:spcPts val="0"/>
              </a:spcAft>
              <a:buClr>
                <a:srgbClr val="000000"/>
              </a:buClr>
              <a:buSzPts val="1100"/>
              <a:buFont typeface="Arial"/>
              <a:buNone/>
            </a:pPr>
            <a:r>
              <a:t/>
            </a:r>
            <a:endParaRPr>
              <a:solidFill>
                <a:schemeClr val="dk1"/>
              </a:solidFill>
            </a:endParaRPr>
          </a:p>
          <a:p>
            <a:pPr indent="0" lvl="0" marL="0" rtl="0" algn="l">
              <a:spcBef>
                <a:spcPts val="0"/>
              </a:spcBef>
              <a:spcAft>
                <a:spcPts val="0"/>
              </a:spcAft>
              <a:buClr>
                <a:srgbClr val="000000"/>
              </a:buClr>
              <a:buSzPts val="1100"/>
              <a:buFont typeface="Arial"/>
              <a:buNone/>
            </a:pPr>
            <a:r>
              <a:rPr lang="en">
                <a:solidFill>
                  <a:schemeClr val="dk1"/>
                </a:solidFill>
              </a:rPr>
              <a:t>Image source: Dr. Wong - CMMB 523</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8543f7b73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8543f7b73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7d17cf0a2b_0_2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7d17cf0a2b_0_2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7d3ff18621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7d3ff18621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IDT codon optimization tool (</a:t>
            </a:r>
            <a:r>
              <a:rPr lang="en" u="sng">
                <a:solidFill>
                  <a:schemeClr val="hlink"/>
                </a:solidFill>
                <a:hlinkClick r:id="rId2"/>
              </a:rPr>
              <a:t>https://www.idtdna.com/CodonOpt</a:t>
            </a:r>
            <a:endParaRPr/>
          </a:p>
          <a:p>
            <a:pPr indent="0" lvl="0" marL="0" rtl="0" algn="l">
              <a:spcBef>
                <a:spcPts val="0"/>
              </a:spcBef>
              <a:spcAft>
                <a:spcPts val="0"/>
              </a:spcAft>
              <a:buNone/>
            </a:pPr>
            <a:r>
              <a:t/>
            </a:r>
            <a:endParaRPr sz="1200">
              <a:solidFill>
                <a:srgbClr val="333333"/>
              </a:solidFill>
              <a:highlight>
                <a:srgbClr val="FFFFFF"/>
              </a:highlight>
            </a:endParaRPr>
          </a:p>
          <a:p>
            <a:pPr indent="-304800" lvl="0" marL="457200" rtl="0" algn="l">
              <a:spcBef>
                <a:spcPts val="0"/>
              </a:spcBef>
              <a:spcAft>
                <a:spcPts val="0"/>
              </a:spcAft>
              <a:buClr>
                <a:srgbClr val="333333"/>
              </a:buClr>
              <a:buSzPts val="1200"/>
              <a:buChar char="-"/>
            </a:pPr>
            <a:r>
              <a:rPr lang="en" sz="1200">
                <a:solidFill>
                  <a:srgbClr val="333333"/>
                </a:solidFill>
                <a:highlight>
                  <a:srgbClr val="FFFFFF"/>
                </a:highlight>
              </a:rPr>
              <a:t>Frequency of codons in one organism can be different from that found in another organism (ex. E.coli vs human) </a:t>
            </a:r>
            <a:endParaRPr sz="1200">
              <a:solidFill>
                <a:srgbClr val="333333"/>
              </a:solidFill>
              <a:highlight>
                <a:srgbClr val="FFFFFF"/>
              </a:highlight>
            </a:endParaRPr>
          </a:p>
          <a:p>
            <a:pPr indent="-304800" lvl="0" marL="457200" rtl="0" algn="l">
              <a:spcBef>
                <a:spcPts val="0"/>
              </a:spcBef>
              <a:spcAft>
                <a:spcPts val="0"/>
              </a:spcAft>
              <a:buClr>
                <a:srgbClr val="333333"/>
              </a:buClr>
              <a:buSzPts val="1200"/>
              <a:buChar char="-"/>
            </a:pPr>
            <a:r>
              <a:rPr lang="en" sz="1200">
                <a:solidFill>
                  <a:srgbClr val="333333"/>
                </a:solidFill>
                <a:highlight>
                  <a:srgbClr val="FFFFFF"/>
                </a:highlight>
              </a:rPr>
              <a:t>This results in differences in frequency for the tRNAs available for that organism</a:t>
            </a:r>
            <a:endParaRPr sz="1200">
              <a:solidFill>
                <a:srgbClr val="333333"/>
              </a:solidFill>
              <a:highlight>
                <a:srgbClr val="FFFFFF"/>
              </a:highlight>
            </a:endParaRPr>
          </a:p>
          <a:p>
            <a:pPr indent="-304800" lvl="0" marL="457200" rtl="0" algn="l">
              <a:spcBef>
                <a:spcPts val="0"/>
              </a:spcBef>
              <a:spcAft>
                <a:spcPts val="0"/>
              </a:spcAft>
              <a:buClr>
                <a:srgbClr val="333333"/>
              </a:buClr>
              <a:buSzPts val="1200"/>
              <a:buChar char="-"/>
            </a:pPr>
            <a:r>
              <a:rPr lang="en" sz="1200">
                <a:solidFill>
                  <a:srgbClr val="333333"/>
                </a:solidFill>
                <a:highlight>
                  <a:srgbClr val="FFFFFF"/>
                </a:highlight>
              </a:rPr>
              <a:t>Thus genes expressed in E. coli (for ex.) that have rare codons will not be expressed as well</a:t>
            </a:r>
            <a:endParaRPr sz="1200">
              <a:solidFill>
                <a:srgbClr val="333333"/>
              </a:solidFill>
              <a:highlight>
                <a:srgbClr val="FFFFFF"/>
              </a:highlight>
            </a:endParaRPr>
          </a:p>
          <a:p>
            <a:pPr indent="-304800" lvl="0" marL="457200" rtl="0" algn="l">
              <a:spcBef>
                <a:spcPts val="0"/>
              </a:spcBef>
              <a:spcAft>
                <a:spcPts val="0"/>
              </a:spcAft>
              <a:buClr>
                <a:srgbClr val="333333"/>
              </a:buClr>
              <a:buSzPts val="1200"/>
              <a:buChar char="-"/>
            </a:pPr>
            <a:r>
              <a:t/>
            </a:r>
            <a:endParaRPr sz="1200">
              <a:solidFill>
                <a:srgbClr val="333333"/>
              </a:solidFill>
              <a:highlight>
                <a:srgbClr val="FFFFFF"/>
              </a:highlight>
            </a:endParaRPr>
          </a:p>
          <a:p>
            <a:pPr indent="0" lvl="0" marL="0" rtl="0" algn="l">
              <a:spcBef>
                <a:spcPts val="0"/>
              </a:spcBef>
              <a:spcAft>
                <a:spcPts val="0"/>
              </a:spcAft>
              <a:buNone/>
            </a:pPr>
            <a:r>
              <a:t/>
            </a:r>
            <a:endParaRPr sz="1200">
              <a:solidFill>
                <a:srgbClr val="333333"/>
              </a:solidFill>
              <a:highlight>
                <a:srgbClr val="FFFFFF"/>
              </a:highlight>
            </a:endParaRPr>
          </a:p>
          <a:p>
            <a:pPr indent="0" lvl="0" marL="0" rtl="0" algn="l">
              <a:spcBef>
                <a:spcPts val="0"/>
              </a:spcBef>
              <a:spcAft>
                <a:spcPts val="0"/>
              </a:spcAft>
              <a:buNone/>
            </a:pPr>
            <a:r>
              <a:t/>
            </a:r>
            <a:endParaRPr sz="1200">
              <a:solidFill>
                <a:srgbClr val="333333"/>
              </a:solidFill>
              <a:highlight>
                <a:srgbClr val="FFFFFF"/>
              </a:highlight>
            </a:endParaRPr>
          </a:p>
          <a:p>
            <a:pPr indent="0" lvl="0" marL="0" rtl="0" algn="l">
              <a:spcBef>
                <a:spcPts val="0"/>
              </a:spcBef>
              <a:spcAft>
                <a:spcPts val="0"/>
              </a:spcAft>
              <a:buNone/>
            </a:pPr>
            <a:r>
              <a:rPr lang="en" sz="1200">
                <a:solidFill>
                  <a:srgbClr val="333333"/>
                </a:solidFill>
                <a:highlight>
                  <a:srgbClr val="FFFFFF"/>
                </a:highlight>
              </a:rPr>
              <a:t>“The IDT </a:t>
            </a:r>
            <a:r>
              <a:rPr lang="en" sz="1200" u="sng">
                <a:solidFill>
                  <a:srgbClr val="004B87"/>
                </a:solidFill>
                <a:highlight>
                  <a:srgbClr val="FFFFFF"/>
                </a:highlight>
                <a:hlinkClick r:id="rId3">
                  <a:extLst>
                    <a:ext uri="{A12FA001-AC4F-418D-AE19-62706E023703}">
                      <ahyp:hlinkClr val="tx"/>
                    </a:ext>
                  </a:extLst>
                </a:hlinkClick>
              </a:rPr>
              <a:t>Codon Optimization Tool</a:t>
            </a:r>
            <a:r>
              <a:rPr lang="en" sz="1200">
                <a:solidFill>
                  <a:srgbClr val="333333"/>
                </a:solidFill>
                <a:highlight>
                  <a:srgbClr val="FFFFFF"/>
                </a:highlight>
              </a:rPr>
              <a:t> was developed to optimize a DNA or protein sequence from one organism for expression in another by reassigning codon usage based on the frequencies of each codon’s usage in the new organism. For example, valine is encoded by 4 different codons (GUG, GUU, GUC, and GUA). In human cell lines, however, the GUG codon is preferentially used (46% use vs. 18, 24, and 12%, respectively). The codon optimization tool takes this information into account and assigns valine codons with those same frequencies. In addition, the tool algorithm eliminates codons with less than 10% frequency and re-normalizes the remaining frequencies to 100%. Moreover, our optimization tool reduces complexities that can interfere with manufacturing and downstream expression, such as repeats, hairpins, and extreme GC content.</a:t>
            </a:r>
            <a:r>
              <a:rPr lang="en"/>
              <a: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7d17cf0a2b_0_2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7d17cf0a2b_0_2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Stop codon would go at end of coding region</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t>The tetranucleotide stop codon hypothesis has been strengthened considerably by studies showing that bacterial release factor RF-2 can be directly cross-linked to the nucleotide in the ­4 position, as well as nucleotides further downstream, supporting the idea that as many as three succeeding nucleotides may contact the release factor 259 G.  and have roles as termination efficiency determinants (Poole et al., 1998). </a:t>
            </a:r>
            <a:endParaRPr/>
          </a:p>
          <a:p>
            <a:pPr indent="0" lvl="0" marL="0" rtl="0" algn="l">
              <a:spcBef>
                <a:spcPts val="0"/>
              </a:spcBef>
              <a:spcAft>
                <a:spcPts val="0"/>
              </a:spcAft>
              <a:buNone/>
            </a:pPr>
            <a:r>
              <a:t/>
            </a:r>
            <a:endParaRPr i="1"/>
          </a:p>
          <a:p>
            <a:pPr indent="0" lvl="0" marL="0" rtl="0" algn="l">
              <a:spcBef>
                <a:spcPts val="0"/>
              </a:spcBef>
              <a:spcAft>
                <a:spcPts val="0"/>
              </a:spcAft>
              <a:buNone/>
            </a:pPr>
            <a:r>
              <a:rPr i="1" lang="en"/>
              <a:t>E. coli</a:t>
            </a:r>
            <a:r>
              <a:rPr lang="en"/>
              <a:t> uses UAA (60%), UGA (30%), and UAG (10%) of the time.</a:t>
            </a:r>
            <a:endParaRPr/>
          </a:p>
          <a:p>
            <a:pPr indent="0" lvl="0" marL="0" rtl="0" algn="l">
              <a:spcBef>
                <a:spcPts val="0"/>
              </a:spcBef>
              <a:spcAft>
                <a:spcPts val="0"/>
              </a:spcAft>
              <a:buNone/>
            </a:pPr>
            <a:r>
              <a:rPr lang="en"/>
              <a:t>The 4th nucleotide is biased based on the organism studied.</a:t>
            </a:r>
            <a:endParaRPr/>
          </a:p>
          <a:p>
            <a:pPr indent="-298450" lvl="0" marL="457200" rtl="0" algn="l">
              <a:spcBef>
                <a:spcPts val="0"/>
              </a:spcBef>
              <a:spcAft>
                <a:spcPts val="0"/>
              </a:spcAft>
              <a:buSzPts val="1100"/>
              <a:buChar char="-"/>
            </a:pPr>
            <a:r>
              <a:rPr lang="en"/>
              <a:t>Those with high A/T content will favor an A/T to fill this position</a:t>
            </a:r>
            <a:endParaRPr/>
          </a:p>
          <a:p>
            <a:pPr indent="-298450" lvl="1" marL="914400" rtl="0" algn="l">
              <a:spcBef>
                <a:spcPts val="0"/>
              </a:spcBef>
              <a:spcAft>
                <a:spcPts val="0"/>
              </a:spcAft>
              <a:buSzPts val="1100"/>
              <a:buChar char="-"/>
            </a:pPr>
            <a:r>
              <a:rPr lang="en">
                <a:solidFill>
                  <a:schemeClr val="dk1"/>
                </a:solidFill>
              </a:rPr>
              <a:t>High A/T content will likely have a termination site with UAA</a:t>
            </a:r>
            <a:r>
              <a:rPr b="1" lang="en">
                <a:solidFill>
                  <a:schemeClr val="dk1"/>
                </a:solidFill>
              </a:rPr>
              <a:t>U</a:t>
            </a:r>
            <a:endParaRPr b="1"/>
          </a:p>
          <a:p>
            <a:pPr indent="-298450" lvl="0" marL="457200" rtl="0" algn="l">
              <a:spcBef>
                <a:spcPts val="0"/>
              </a:spcBef>
              <a:spcAft>
                <a:spcPts val="0"/>
              </a:spcAft>
              <a:buSzPts val="1100"/>
              <a:buChar char="-"/>
            </a:pPr>
            <a:r>
              <a:rPr lang="en"/>
              <a:t>Those with high G/C content will favor a G/C to fill this position</a:t>
            </a:r>
            <a:endParaRPr/>
          </a:p>
          <a:p>
            <a:pPr indent="-298450" lvl="1" marL="914400" rtl="0" algn="l">
              <a:spcBef>
                <a:spcPts val="0"/>
              </a:spcBef>
              <a:spcAft>
                <a:spcPts val="0"/>
              </a:spcAft>
              <a:buSzPts val="1100"/>
              <a:buChar char="-"/>
            </a:pPr>
            <a:r>
              <a:rPr lang="en">
                <a:solidFill>
                  <a:schemeClr val="dk1"/>
                </a:solidFill>
              </a:rPr>
              <a:t>High G/C content will likely have a termination site with UAA</a:t>
            </a:r>
            <a:r>
              <a:rPr b="1" lang="en">
                <a:solidFill>
                  <a:schemeClr val="dk1"/>
                </a:solidFill>
              </a:rPr>
              <a:t>C</a:t>
            </a:r>
            <a:endParaRPr b="1"/>
          </a:p>
          <a:p>
            <a:pPr indent="-298450" lvl="0" marL="457200" rtl="0" algn="l">
              <a:spcBef>
                <a:spcPts val="0"/>
              </a:spcBef>
              <a:spcAft>
                <a:spcPts val="0"/>
              </a:spcAft>
              <a:buSzPts val="1100"/>
              <a:buChar char="-"/>
            </a:pPr>
            <a:r>
              <a:rPr i="1" lang="en"/>
              <a:t>E. coli</a:t>
            </a:r>
            <a:r>
              <a:rPr lang="en"/>
              <a:t> does not favor either and has a 50/50 ratio, but favors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Image from: </a:t>
            </a:r>
            <a:r>
              <a:rPr lang="en" u="sng">
                <a:solidFill>
                  <a:schemeClr val="hlink"/>
                </a:solidFill>
                <a:hlinkClick r:id="rId2"/>
              </a:rPr>
              <a:t>https://www.mun.ca/biology/desmid/brian/BIOL2060/BIOL2060-22/CB22.html</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85432650be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85432650be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7c4c6eb631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7c4c6eb631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7d3200210a_3_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7d3200210a_3_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7d3200210a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7d3200210a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Image from Harries, Phillip &amp; Karuppaiah, Palanichelvam &amp; Yu, Weichang &amp; Schoelz, James &amp; Nelson, Richard. (2008). The Cauliflower Mosaic Virus Protein P6 Forms Motile Inclusions That Traffic along Actin Microfilaments and Stabilize Microtubules. Plant physiology. 149. 1005-16. 10.1104/pp.108.131755. </a:t>
            </a:r>
            <a:endParaRPr>
              <a:solidFill>
                <a:schemeClr val="dk1"/>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7d3200210a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7d3200210a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7d3200210a_3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7d3200210a_3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g7d3200210a_3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7" name="Google Shape;297;g7d3200210a_3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lang="en" sz="1050">
                <a:solidFill>
                  <a:srgbClr val="111111"/>
                </a:solidFill>
                <a:highlight>
                  <a:srgbClr val="FFFFFF"/>
                </a:highlight>
                <a:latin typeface="Roboto"/>
                <a:ea typeface="Roboto"/>
                <a:cs typeface="Roboto"/>
                <a:sym typeface="Roboto"/>
              </a:rPr>
              <a:t>“Depending on the tertiary structure of your protein of interest, you should always think of cloning both constructs, C- and N-terminally tagged. “ - Dogan Demircioglu. For example, if your C terminal gets folded into the protein, then you don’t want to fuse your GFP there, or your other protein tags.</a:t>
            </a:r>
            <a:endParaRPr b="1">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5" name="Shape 305"/>
        <p:cNvGrpSpPr/>
        <p:nvPr/>
      </p:nvGrpSpPr>
      <p:grpSpPr>
        <a:xfrm>
          <a:off x="0" y="0"/>
          <a:ext cx="0" cy="0"/>
          <a:chOff x="0" y="0"/>
          <a:chExt cx="0" cy="0"/>
        </a:xfrm>
      </p:grpSpPr>
      <p:sp>
        <p:nvSpPr>
          <p:cNvPr id="306" name="Google Shape;306;g7d3200210a_3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7" name="Google Shape;307;g7d3200210a_3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Then the purification tag won’t work. </a:t>
            </a:r>
            <a:r>
              <a:rPr lang="en" u="sng">
                <a:solidFill>
                  <a:schemeClr val="accent5"/>
                </a:solidFill>
                <a:hlinkClick r:id="rId2">
                  <a:extLst>
                    <a:ext uri="{A12FA001-AC4F-418D-AE19-62706E023703}">
                      <ahyp:hlinkClr val="tx"/>
                    </a:ext>
                  </a:extLst>
                </a:hlinkClick>
              </a:rPr>
              <a:t>https://en.wikipedia.org/wiki/Hemoglobin</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7d3200210a_3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7d3200210a_3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7d3200210a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7d3200210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Micha</a:t>
            </a:r>
            <a:endParaRPr/>
          </a:p>
          <a:p>
            <a:pPr indent="0" lvl="0" marL="0" rtl="0" algn="l">
              <a:spcBef>
                <a:spcPts val="0"/>
              </a:spcBef>
              <a:spcAft>
                <a:spcPts val="0"/>
              </a:spcAft>
              <a:buNone/>
            </a:pPr>
            <a:r>
              <a:rPr lang="en"/>
              <a:t>Will go into this in more detail in lab</a:t>
            </a:r>
            <a:endParaRPr/>
          </a:p>
          <a:p>
            <a:pPr indent="0" lvl="0" marL="0" rtl="0" algn="l">
              <a:spcBef>
                <a:spcPts val="0"/>
              </a:spcBef>
              <a:spcAft>
                <a:spcPts val="0"/>
              </a:spcAft>
              <a:buNone/>
            </a:pPr>
            <a:r>
              <a:rPr lang="en"/>
              <a:t>How do you know which terminus to add to?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Keep in mind tags can interfere with folding, or if secretion tag was added, his tag could also interfere with that too</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0" name="Shape 440"/>
        <p:cNvGrpSpPr/>
        <p:nvPr/>
      </p:nvGrpSpPr>
      <p:grpSpPr>
        <a:xfrm>
          <a:off x="0" y="0"/>
          <a:ext cx="0" cy="0"/>
          <a:chOff x="0" y="0"/>
          <a:chExt cx="0" cy="0"/>
        </a:xfrm>
      </p:grpSpPr>
      <p:sp>
        <p:nvSpPr>
          <p:cNvPr id="441" name="Google Shape;441;g7c4c6eb631_0_1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2" name="Google Shape;442;g7c4c6eb631_0_1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6" name="Shape 446"/>
        <p:cNvGrpSpPr/>
        <p:nvPr/>
      </p:nvGrpSpPr>
      <p:grpSpPr>
        <a:xfrm>
          <a:off x="0" y="0"/>
          <a:ext cx="0" cy="0"/>
          <a:chOff x="0" y="0"/>
          <a:chExt cx="0" cy="0"/>
        </a:xfrm>
      </p:grpSpPr>
      <p:sp>
        <p:nvSpPr>
          <p:cNvPr id="447" name="Google Shape;447;g7c4c6eb631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8" name="Google Shape;448;g7c4c6eb631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7c4c6eb631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7c4c6eb631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7d3200210a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7d3200210a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CLICK ANIMATION TO FOCUS ON RBS</a:t>
            </a:r>
            <a:endParaRPr/>
          </a:p>
          <a:p>
            <a:pPr indent="0" lvl="0" marL="0" rtl="0" algn="l">
              <a:spcBef>
                <a:spcPts val="0"/>
              </a:spcBef>
              <a:spcAft>
                <a:spcPts val="0"/>
              </a:spcAft>
              <a:buNone/>
            </a:pPr>
            <a:r>
              <a:rPr lang="en"/>
              <a:t>rbs = ribosomal binding site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Legend: </a:t>
            </a:r>
            <a:endParaRPr/>
          </a:p>
          <a:p>
            <a:pPr indent="0" lvl="0" marL="0" rtl="0" algn="l">
              <a:spcBef>
                <a:spcPts val="0"/>
              </a:spcBef>
              <a:spcAft>
                <a:spcPts val="0"/>
              </a:spcAft>
              <a:buNone/>
            </a:pPr>
            <a:r>
              <a:rPr lang="en"/>
              <a:t>P: Promoter</a:t>
            </a:r>
            <a:endParaRPr/>
          </a:p>
          <a:p>
            <a:pPr indent="0" lvl="0" marL="0" rtl="0" algn="l">
              <a:spcBef>
                <a:spcPts val="0"/>
              </a:spcBef>
              <a:spcAft>
                <a:spcPts val="0"/>
              </a:spcAft>
              <a:buNone/>
            </a:pPr>
            <a:r>
              <a:rPr lang="en"/>
              <a:t>rbs: ribosome binding site</a:t>
            </a:r>
            <a:endParaRPr/>
          </a:p>
          <a:p>
            <a:pPr indent="0" lvl="0" marL="0" rtl="0" algn="l">
              <a:spcBef>
                <a:spcPts val="0"/>
              </a:spcBef>
              <a:spcAft>
                <a:spcPts val="0"/>
              </a:spcAft>
              <a:buNone/>
            </a:pPr>
            <a:r>
              <a:rPr lang="en"/>
              <a:t>Coding region: for a gene of interest</a:t>
            </a:r>
            <a:endParaRPr/>
          </a:p>
          <a:p>
            <a:pPr indent="0" lvl="0" marL="0" rtl="0" algn="l">
              <a:spcBef>
                <a:spcPts val="0"/>
              </a:spcBef>
              <a:spcAft>
                <a:spcPts val="0"/>
              </a:spcAft>
              <a:buNone/>
            </a:pPr>
            <a:r>
              <a:rPr lang="en"/>
              <a:t>R: Regulator</a:t>
            </a:r>
            <a:endParaRPr/>
          </a:p>
          <a:p>
            <a:pPr indent="0" lvl="0" marL="0" rtl="0" algn="l">
              <a:spcBef>
                <a:spcPts val="0"/>
              </a:spcBef>
              <a:spcAft>
                <a:spcPts val="0"/>
              </a:spcAft>
              <a:buNone/>
            </a:pPr>
            <a:r>
              <a:rPr lang="en"/>
              <a:t>T: Terminator</a:t>
            </a:r>
            <a:endParaRPr/>
          </a:p>
          <a:p>
            <a:pPr indent="0" lvl="0" marL="0" rtl="0" algn="l">
              <a:spcBef>
                <a:spcPts val="0"/>
              </a:spcBef>
              <a:spcAft>
                <a:spcPts val="0"/>
              </a:spcAft>
              <a:buNone/>
            </a:pPr>
            <a:r>
              <a:rPr lang="en"/>
              <a:t>ori: Origin of Replication</a:t>
            </a:r>
            <a:endParaRPr/>
          </a:p>
          <a:p>
            <a:pPr indent="0" lvl="0" marL="0" rtl="0" algn="l">
              <a:spcBef>
                <a:spcPts val="0"/>
              </a:spcBef>
              <a:spcAft>
                <a:spcPts val="0"/>
              </a:spcAft>
              <a:buNone/>
            </a:pPr>
            <a:r>
              <a:rPr lang="en"/>
              <a:t>ab</a:t>
            </a:r>
            <a:r>
              <a:rPr baseline="30000" lang="en"/>
              <a:t>r</a:t>
            </a:r>
            <a:r>
              <a:rPr lang="en"/>
              <a:t>: antibiotic resistance gene</a:t>
            </a:r>
            <a:endParaRPr/>
          </a:p>
          <a:p>
            <a:pPr indent="0" lvl="0" marL="0" rtl="0" algn="l">
              <a:spcBef>
                <a:spcPts val="0"/>
              </a:spcBef>
              <a:spcAft>
                <a:spcPts val="0"/>
              </a:spcAft>
              <a:buNone/>
            </a:pPr>
            <a:r>
              <a:rPr lang="en"/>
              <a:t>Gene X: naturally encoded genes on the plasmid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7d17cf0a2b_0_1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7d17cf0a2b_0_1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Nimaya</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In molecular biology and bioinformatics, the consensus sequence (or canonical sequence) is the calculated order of most frequent residues, either nucleotide or amino acid, found at each position in a sequence alignment.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Do not memorize sequences we give you, the important takeaways from these lessons are understanding the interactions of proteins (genome and ribosome) and their effect on functions of the cell (translation in this case).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7d3200210a_0_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7d3200210a_0_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16s rRNA is the component of the ribosome that has a recognition sequence for the Shine-Dalgarno sequence.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8" name="Shape 148"/>
        <p:cNvGrpSpPr/>
        <p:nvPr/>
      </p:nvGrpSpPr>
      <p:grpSpPr>
        <a:xfrm>
          <a:off x="0" y="0"/>
          <a:ext cx="0" cy="0"/>
          <a:chOff x="0" y="0"/>
          <a:chExt cx="0" cy="0"/>
        </a:xfrm>
      </p:grpSpPr>
      <p:sp>
        <p:nvSpPr>
          <p:cNvPr id="149" name="Google Shape;149;g778418f1b5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0" name="Google Shape;150;g778418f1b5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7d17cf0a2b_0_1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7d17cf0a2b_0_1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Nimaya</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Q: </a:t>
            </a:r>
            <a:r>
              <a:rPr lang="en">
                <a:solidFill>
                  <a:schemeClr val="dk1"/>
                </a:solidFill>
              </a:rPr>
              <a:t>What is a polysome?</a:t>
            </a:r>
            <a:endParaRPr>
              <a:solidFill>
                <a:schemeClr val="dk1"/>
              </a:solidFill>
            </a:endParaRPr>
          </a:p>
          <a:p>
            <a:pPr indent="0" lvl="0" marL="0" rtl="0" algn="l">
              <a:spcBef>
                <a:spcPts val="0"/>
              </a:spcBef>
              <a:spcAft>
                <a:spcPts val="0"/>
              </a:spcAft>
              <a:buNone/>
            </a:pPr>
            <a:r>
              <a:rPr b="1" lang="en">
                <a:solidFill>
                  <a:schemeClr val="dk1"/>
                </a:solidFill>
              </a:rPr>
              <a:t>A: </a:t>
            </a:r>
            <a:r>
              <a:rPr lang="en">
                <a:solidFill>
                  <a:srgbClr val="222222"/>
                </a:solidFill>
                <a:highlight>
                  <a:srgbClr val="FFFFFF"/>
                </a:highlight>
              </a:rPr>
              <a:t>a cluster of ribosomes held together by a strand of messenger RNA that each ribosome is translating (multiple ribosomes on same strand of mRNA) - can only occur in prokaryotes</a:t>
            </a:r>
            <a:endParaRPr>
              <a:solidFill>
                <a:srgbClr val="222222"/>
              </a:solidFill>
              <a:highlight>
                <a:srgbClr val="FFFFFF"/>
              </a:highlight>
            </a:endParaRPr>
          </a:p>
          <a:p>
            <a:pPr indent="0" lvl="0" marL="0" rtl="0" algn="l">
              <a:spcBef>
                <a:spcPts val="0"/>
              </a:spcBef>
              <a:spcAft>
                <a:spcPts val="0"/>
              </a:spcAft>
              <a:buClr>
                <a:schemeClr val="dk1"/>
              </a:buClr>
              <a:buSzPts val="1100"/>
              <a:buFont typeface="Arial"/>
              <a:buNone/>
            </a:pPr>
            <a:r>
              <a:t/>
            </a:r>
            <a:endParaRPr>
              <a:solidFill>
                <a:srgbClr val="222222"/>
              </a:solidFill>
              <a:highlight>
                <a:srgbClr val="FFFFFF"/>
              </a:highlight>
            </a:endParaRPr>
          </a:p>
          <a:p>
            <a:pPr indent="0" lvl="0" marL="0" rtl="0" algn="l">
              <a:spcBef>
                <a:spcPts val="0"/>
              </a:spcBef>
              <a:spcAft>
                <a:spcPts val="0"/>
              </a:spcAft>
              <a:buNone/>
            </a:pPr>
            <a:r>
              <a:rPr b="1" lang="en"/>
              <a:t>Why is polysome formation inhibited?</a:t>
            </a:r>
            <a:endParaRPr b="1"/>
          </a:p>
          <a:p>
            <a:pPr indent="0" lvl="0" marL="0" rtl="0" algn="l">
              <a:spcBef>
                <a:spcPts val="0"/>
              </a:spcBef>
              <a:spcAft>
                <a:spcPts val="0"/>
              </a:spcAft>
              <a:buNone/>
            </a:pPr>
            <a:r>
              <a:rPr lang="en"/>
              <a:t>Ribosome binds RBS and begins translated, remaining bound to RBS. As translation proceeds (ribosome moves along strand), a loop of mRNA is formed. Once the loop is big enough, it causes dissociation of the RBS from the ribosome which allows for another ribosome to bind, thereby forming a polysome. If the RBS is too long, it binds too strongly for this dissociation to occur.</a:t>
            </a:r>
            <a:endParaRPr b="1"/>
          </a:p>
          <a:p>
            <a:pPr indent="0" lvl="0" marL="0" rtl="0" algn="l">
              <a:spcBef>
                <a:spcPts val="0"/>
              </a:spcBef>
              <a:spcAft>
                <a:spcPts val="0"/>
              </a:spcAft>
              <a:buNone/>
            </a:pPr>
            <a:r>
              <a:t/>
            </a:r>
            <a:endParaRPr b="1"/>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7d3200210a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7d3200210a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Why is polysome formation inhibited?</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Ribosome binds RBS and begins translated, remaining bound to RBS. As translation proceeds (ribosome moves along strand), a loop of mRNA is formed. Once the loop is big enough, it causes dissociation of the RBS from the ribosome which allows for another ribosome to bind, thereby forming a polysome. If the RBS is too long, it binds too strongly for this dissociation to occur.</a:t>
            </a:r>
            <a:endParaRPr b="1">
              <a:solidFill>
                <a:schemeClr val="dk1"/>
              </a:solidFill>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54" name="Shape 54"/>
        <p:cNvGrpSpPr/>
        <p:nvPr/>
      </p:nvGrpSpPr>
      <p:grpSpPr>
        <a:xfrm>
          <a:off x="0" y="0"/>
          <a:ext cx="0" cy="0"/>
          <a:chOff x="0" y="0"/>
          <a:chExt cx="0" cy="0"/>
        </a:xfrm>
      </p:grpSpPr>
      <p:sp>
        <p:nvSpPr>
          <p:cNvPr id="55" name="Google Shape;55;p14"/>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6" name="Google Shape;56;p14"/>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57" name="Google Shape;57;p1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58" name="Google Shape;58;p14"/>
          <p:cNvPicPr preferRelativeResize="0"/>
          <p:nvPr/>
        </p:nvPicPr>
        <p:blipFill>
          <a:blip r:embed="rId2">
            <a:alphaModFix amt="86000"/>
          </a:blip>
          <a:stretch>
            <a:fillRect/>
          </a:stretch>
        </p:blipFill>
        <p:spPr>
          <a:xfrm>
            <a:off x="7953975" y="4380400"/>
            <a:ext cx="1103228" cy="698002"/>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59" name="Shape 59"/>
        <p:cNvGrpSpPr/>
        <p:nvPr/>
      </p:nvGrpSpPr>
      <p:grpSpPr>
        <a:xfrm>
          <a:off x="0" y="0"/>
          <a:ext cx="0" cy="0"/>
          <a:chOff x="0" y="0"/>
          <a:chExt cx="0" cy="0"/>
        </a:xfrm>
      </p:grpSpPr>
      <p:sp>
        <p:nvSpPr>
          <p:cNvPr id="60" name="Google Shape;60;p15"/>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3600"/>
              <a:buNone/>
              <a:defRPr sz="36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1" name="Google Shape;61;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62" name="Shape 62"/>
        <p:cNvGrpSpPr/>
        <p:nvPr/>
      </p:nvGrpSpPr>
      <p:grpSpPr>
        <a:xfrm>
          <a:off x="0" y="0"/>
          <a:ext cx="0" cy="0"/>
          <a:chOff x="0" y="0"/>
          <a:chExt cx="0" cy="0"/>
        </a:xfrm>
      </p:grpSpPr>
      <p:sp>
        <p:nvSpPr>
          <p:cNvPr id="63" name="Google Shape;63;p1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4" name="Google Shape;64;p1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65" name="Google Shape;65;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pic>
        <p:nvPicPr>
          <p:cNvPr id="66" name="Google Shape;66;p16"/>
          <p:cNvPicPr preferRelativeResize="0"/>
          <p:nvPr/>
        </p:nvPicPr>
        <p:blipFill>
          <a:blip r:embed="rId2">
            <a:alphaModFix amt="86000"/>
          </a:blip>
          <a:stretch>
            <a:fillRect/>
          </a:stretch>
        </p:blipFill>
        <p:spPr>
          <a:xfrm>
            <a:off x="7953975" y="4380400"/>
            <a:ext cx="1103228" cy="698002"/>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67" name="Shape 67"/>
        <p:cNvGrpSpPr/>
        <p:nvPr/>
      </p:nvGrpSpPr>
      <p:grpSpPr>
        <a:xfrm>
          <a:off x="0" y="0"/>
          <a:ext cx="0" cy="0"/>
          <a:chOff x="0" y="0"/>
          <a:chExt cx="0" cy="0"/>
        </a:xfrm>
      </p:grpSpPr>
      <p:sp>
        <p:nvSpPr>
          <p:cNvPr id="68" name="Google Shape;6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9" name="Google Shape;69;p17"/>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0" name="Google Shape;70;p17"/>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rtl="0">
              <a:spcBef>
                <a:spcPts val="0"/>
              </a:spcBef>
              <a:spcAft>
                <a:spcPts val="0"/>
              </a:spcAft>
              <a:buSzPts val="1400"/>
              <a:buChar char="●"/>
              <a:defRPr sz="14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1" name="Google Shape;71;p1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2" name="Shape 72"/>
        <p:cNvGrpSpPr/>
        <p:nvPr/>
      </p:nvGrpSpPr>
      <p:grpSpPr>
        <a:xfrm>
          <a:off x="0" y="0"/>
          <a:ext cx="0" cy="0"/>
          <a:chOff x="0" y="0"/>
          <a:chExt cx="0" cy="0"/>
        </a:xfrm>
      </p:grpSpPr>
      <p:sp>
        <p:nvSpPr>
          <p:cNvPr id="73" name="Google Shape;73;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28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4" name="Google Shape;74;p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75" name="Shape 75"/>
        <p:cNvGrpSpPr/>
        <p:nvPr/>
      </p:nvGrpSpPr>
      <p:grpSpPr>
        <a:xfrm>
          <a:off x="0" y="0"/>
          <a:ext cx="0" cy="0"/>
          <a:chOff x="0" y="0"/>
          <a:chExt cx="0" cy="0"/>
        </a:xfrm>
      </p:grpSpPr>
      <p:sp>
        <p:nvSpPr>
          <p:cNvPr id="76" name="Google Shape;76;p19"/>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77" name="Google Shape;77;p19"/>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rtl="0">
              <a:spcBef>
                <a:spcPts val="0"/>
              </a:spcBef>
              <a:spcAft>
                <a:spcPts val="0"/>
              </a:spcAft>
              <a:buSzPts val="1200"/>
              <a:buChar char="●"/>
              <a:defRPr sz="1200"/>
            </a:lvl1pPr>
            <a:lvl2pPr indent="-304800" lvl="1" marL="914400" rtl="0">
              <a:spcBef>
                <a:spcPts val="1600"/>
              </a:spcBef>
              <a:spcAft>
                <a:spcPts val="0"/>
              </a:spcAft>
              <a:buSzPts val="1200"/>
              <a:buChar char="○"/>
              <a:defRPr sz="1200"/>
            </a:lvl2pPr>
            <a:lvl3pPr indent="-304800" lvl="2" marL="1371600" rtl="0">
              <a:spcBef>
                <a:spcPts val="1600"/>
              </a:spcBef>
              <a:spcAft>
                <a:spcPts val="0"/>
              </a:spcAft>
              <a:buSzPts val="1200"/>
              <a:buChar char="■"/>
              <a:defRPr sz="1200"/>
            </a:lvl3pPr>
            <a:lvl4pPr indent="-304800" lvl="3" marL="1828800" rtl="0">
              <a:spcBef>
                <a:spcPts val="1600"/>
              </a:spcBef>
              <a:spcAft>
                <a:spcPts val="0"/>
              </a:spcAft>
              <a:buSzPts val="1200"/>
              <a:buChar char="●"/>
              <a:defRPr sz="1200"/>
            </a:lvl4pPr>
            <a:lvl5pPr indent="-304800" lvl="4" marL="2286000" rtl="0">
              <a:spcBef>
                <a:spcPts val="1600"/>
              </a:spcBef>
              <a:spcAft>
                <a:spcPts val="0"/>
              </a:spcAft>
              <a:buSzPts val="1200"/>
              <a:buChar char="○"/>
              <a:defRPr sz="1200"/>
            </a:lvl5pPr>
            <a:lvl6pPr indent="-304800" lvl="5" marL="2743200" rtl="0">
              <a:spcBef>
                <a:spcPts val="1600"/>
              </a:spcBef>
              <a:spcAft>
                <a:spcPts val="0"/>
              </a:spcAft>
              <a:buSzPts val="1200"/>
              <a:buChar char="■"/>
              <a:defRPr sz="1200"/>
            </a:lvl6pPr>
            <a:lvl7pPr indent="-304800" lvl="6" marL="3200400" rtl="0">
              <a:spcBef>
                <a:spcPts val="1600"/>
              </a:spcBef>
              <a:spcAft>
                <a:spcPts val="0"/>
              </a:spcAft>
              <a:buSzPts val="1200"/>
              <a:buChar char="●"/>
              <a:defRPr sz="1200"/>
            </a:lvl7pPr>
            <a:lvl8pPr indent="-304800" lvl="7" marL="3657600" rtl="0">
              <a:spcBef>
                <a:spcPts val="1600"/>
              </a:spcBef>
              <a:spcAft>
                <a:spcPts val="0"/>
              </a:spcAft>
              <a:buSzPts val="1200"/>
              <a:buChar char="○"/>
              <a:defRPr sz="1200"/>
            </a:lvl8pPr>
            <a:lvl9pPr indent="-304800" lvl="8" marL="4114800" rtl="0">
              <a:spcBef>
                <a:spcPts val="1600"/>
              </a:spcBef>
              <a:spcAft>
                <a:spcPts val="1600"/>
              </a:spcAft>
              <a:buSzPts val="1200"/>
              <a:buChar char="■"/>
              <a:defRPr sz="1200"/>
            </a:lvl9pPr>
          </a:lstStyle>
          <a:p/>
        </p:txBody>
      </p:sp>
      <p:sp>
        <p:nvSpPr>
          <p:cNvPr id="78" name="Google Shape;78;p1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79" name="Shape 79"/>
        <p:cNvGrpSpPr/>
        <p:nvPr/>
      </p:nvGrpSpPr>
      <p:grpSpPr>
        <a:xfrm>
          <a:off x="0" y="0"/>
          <a:ext cx="0" cy="0"/>
          <a:chOff x="0" y="0"/>
          <a:chExt cx="0" cy="0"/>
        </a:xfrm>
      </p:grpSpPr>
      <p:sp>
        <p:nvSpPr>
          <p:cNvPr id="80" name="Google Shape;80;p20"/>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81" name="Google Shape;81;p2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82" name="Shape 82"/>
        <p:cNvGrpSpPr/>
        <p:nvPr/>
      </p:nvGrpSpPr>
      <p:grpSpPr>
        <a:xfrm>
          <a:off x="0" y="0"/>
          <a:ext cx="0" cy="0"/>
          <a:chOff x="0" y="0"/>
          <a:chExt cx="0" cy="0"/>
        </a:xfrm>
      </p:grpSpPr>
      <p:sp>
        <p:nvSpPr>
          <p:cNvPr id="83" name="Google Shape;83;p21"/>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p21"/>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4200"/>
              <a:buNone/>
              <a:defRPr sz="4200"/>
            </a:lvl1pPr>
            <a:lvl2pPr lvl="1" rtl="0" algn="ctr">
              <a:spcBef>
                <a:spcPts val="0"/>
              </a:spcBef>
              <a:spcAft>
                <a:spcPts val="0"/>
              </a:spcAft>
              <a:buSzPts val="4200"/>
              <a:buNone/>
              <a:defRPr sz="4200"/>
            </a:lvl2pPr>
            <a:lvl3pPr lvl="2" rtl="0" algn="ctr">
              <a:spcBef>
                <a:spcPts val="0"/>
              </a:spcBef>
              <a:spcAft>
                <a:spcPts val="0"/>
              </a:spcAft>
              <a:buSzPts val="4200"/>
              <a:buNone/>
              <a:defRPr sz="4200"/>
            </a:lvl3pPr>
            <a:lvl4pPr lvl="3" rtl="0" algn="ctr">
              <a:spcBef>
                <a:spcPts val="0"/>
              </a:spcBef>
              <a:spcAft>
                <a:spcPts val="0"/>
              </a:spcAft>
              <a:buSzPts val="4200"/>
              <a:buNone/>
              <a:defRPr sz="4200"/>
            </a:lvl4pPr>
            <a:lvl5pPr lvl="4" rtl="0" algn="ctr">
              <a:spcBef>
                <a:spcPts val="0"/>
              </a:spcBef>
              <a:spcAft>
                <a:spcPts val="0"/>
              </a:spcAft>
              <a:buSzPts val="4200"/>
              <a:buNone/>
              <a:defRPr sz="4200"/>
            </a:lvl5pPr>
            <a:lvl6pPr lvl="5" rtl="0" algn="ctr">
              <a:spcBef>
                <a:spcPts val="0"/>
              </a:spcBef>
              <a:spcAft>
                <a:spcPts val="0"/>
              </a:spcAft>
              <a:buSzPts val="4200"/>
              <a:buNone/>
              <a:defRPr sz="4200"/>
            </a:lvl6pPr>
            <a:lvl7pPr lvl="6" rtl="0" algn="ctr">
              <a:spcBef>
                <a:spcPts val="0"/>
              </a:spcBef>
              <a:spcAft>
                <a:spcPts val="0"/>
              </a:spcAft>
              <a:buSzPts val="4200"/>
              <a:buNone/>
              <a:defRPr sz="4200"/>
            </a:lvl7pPr>
            <a:lvl8pPr lvl="7" rtl="0" algn="ctr">
              <a:spcBef>
                <a:spcPts val="0"/>
              </a:spcBef>
              <a:spcAft>
                <a:spcPts val="0"/>
              </a:spcAft>
              <a:buSzPts val="4200"/>
              <a:buNone/>
              <a:defRPr sz="4200"/>
            </a:lvl8pPr>
            <a:lvl9pPr lvl="8" rtl="0" algn="ctr">
              <a:spcBef>
                <a:spcPts val="0"/>
              </a:spcBef>
              <a:spcAft>
                <a:spcPts val="0"/>
              </a:spcAft>
              <a:buSzPts val="4200"/>
              <a:buNone/>
              <a:defRPr sz="4200"/>
            </a:lvl9pPr>
          </a:lstStyle>
          <a:p/>
        </p:txBody>
      </p:sp>
      <p:sp>
        <p:nvSpPr>
          <p:cNvPr id="85" name="Google Shape;85;p21"/>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1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sp>
        <p:nvSpPr>
          <p:cNvPr id="86" name="Google Shape;86;p21"/>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rtl="0">
              <a:spcBef>
                <a:spcPts val="0"/>
              </a:spcBef>
              <a:spcAft>
                <a:spcPts val="0"/>
              </a:spcAft>
              <a:buSzPts val="1800"/>
              <a:buChar char="●"/>
              <a:defRPr/>
            </a:lvl1pPr>
            <a:lvl2pPr indent="-317500" lvl="1" marL="914400" rtl="0">
              <a:spcBef>
                <a:spcPts val="1600"/>
              </a:spcBef>
              <a:spcAft>
                <a:spcPts val="0"/>
              </a:spcAft>
              <a:buSzPts val="1400"/>
              <a:buChar char="○"/>
              <a:defRPr/>
            </a:lvl2pPr>
            <a:lvl3pPr indent="-317500" lvl="2" marL="1371600" rtl="0">
              <a:spcBef>
                <a:spcPts val="1600"/>
              </a:spcBef>
              <a:spcAft>
                <a:spcPts val="0"/>
              </a:spcAft>
              <a:buSzPts val="1400"/>
              <a:buChar char="■"/>
              <a:defRPr/>
            </a:lvl3pPr>
            <a:lvl4pPr indent="-317500" lvl="3" marL="1828800" rtl="0">
              <a:spcBef>
                <a:spcPts val="1600"/>
              </a:spcBef>
              <a:spcAft>
                <a:spcPts val="0"/>
              </a:spcAft>
              <a:buSzPts val="1400"/>
              <a:buChar char="●"/>
              <a:defRPr/>
            </a:lvl4pPr>
            <a:lvl5pPr indent="-317500" lvl="4" marL="2286000" rtl="0">
              <a:spcBef>
                <a:spcPts val="1600"/>
              </a:spcBef>
              <a:spcAft>
                <a:spcPts val="0"/>
              </a:spcAft>
              <a:buSzPts val="1400"/>
              <a:buChar char="○"/>
              <a:defRPr/>
            </a:lvl5pPr>
            <a:lvl6pPr indent="-317500" lvl="5" marL="2743200" rtl="0">
              <a:spcBef>
                <a:spcPts val="1600"/>
              </a:spcBef>
              <a:spcAft>
                <a:spcPts val="0"/>
              </a:spcAft>
              <a:buSzPts val="1400"/>
              <a:buChar char="■"/>
              <a:defRPr/>
            </a:lvl6pPr>
            <a:lvl7pPr indent="-317500" lvl="6" marL="3200400" rtl="0">
              <a:spcBef>
                <a:spcPts val="1600"/>
              </a:spcBef>
              <a:spcAft>
                <a:spcPts val="0"/>
              </a:spcAft>
              <a:buSzPts val="1400"/>
              <a:buChar char="●"/>
              <a:defRPr/>
            </a:lvl7pPr>
            <a:lvl8pPr indent="-317500" lvl="7" marL="3657600" rtl="0">
              <a:spcBef>
                <a:spcPts val="1600"/>
              </a:spcBef>
              <a:spcAft>
                <a:spcPts val="0"/>
              </a:spcAft>
              <a:buSzPts val="1400"/>
              <a:buChar char="○"/>
              <a:defRPr/>
            </a:lvl8pPr>
            <a:lvl9pPr indent="-317500" lvl="8" marL="4114800" rtl="0">
              <a:spcBef>
                <a:spcPts val="1600"/>
              </a:spcBef>
              <a:spcAft>
                <a:spcPts val="1600"/>
              </a:spcAft>
              <a:buSzPts val="1400"/>
              <a:buChar char="■"/>
              <a:defRPr/>
            </a:lvl9pPr>
          </a:lstStyle>
          <a:p/>
        </p:txBody>
      </p:sp>
      <p:sp>
        <p:nvSpPr>
          <p:cNvPr id="87" name="Google Shape;87;p2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88" name="Shape 88"/>
        <p:cNvGrpSpPr/>
        <p:nvPr/>
      </p:nvGrpSpPr>
      <p:grpSpPr>
        <a:xfrm>
          <a:off x="0" y="0"/>
          <a:ext cx="0" cy="0"/>
          <a:chOff x="0" y="0"/>
          <a:chExt cx="0" cy="0"/>
        </a:xfrm>
      </p:grpSpPr>
      <p:sp>
        <p:nvSpPr>
          <p:cNvPr id="89" name="Google Shape;89;p22"/>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rtl="0">
              <a:lnSpc>
                <a:spcPct val="100000"/>
              </a:lnSpc>
              <a:spcBef>
                <a:spcPts val="0"/>
              </a:spcBef>
              <a:spcAft>
                <a:spcPts val="0"/>
              </a:spcAft>
              <a:buSzPts val="1800"/>
              <a:buNone/>
              <a:defRPr/>
            </a:lvl1pPr>
          </a:lstStyle>
          <a:p/>
        </p:txBody>
      </p:sp>
      <p:sp>
        <p:nvSpPr>
          <p:cNvPr id="90" name="Google Shape;90;p2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91" name="Shape 91"/>
        <p:cNvGrpSpPr/>
        <p:nvPr/>
      </p:nvGrpSpPr>
      <p:grpSpPr>
        <a:xfrm>
          <a:off x="0" y="0"/>
          <a:ext cx="0" cy="0"/>
          <a:chOff x="0" y="0"/>
          <a:chExt cx="0" cy="0"/>
        </a:xfrm>
      </p:grpSpPr>
      <p:sp>
        <p:nvSpPr>
          <p:cNvPr id="92" name="Google Shape;92;p23"/>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12000"/>
              <a:buNone/>
              <a:defRPr sz="12000"/>
            </a:lvl1pPr>
            <a:lvl2pPr lvl="1" rtl="0" algn="ctr">
              <a:spcBef>
                <a:spcPts val="0"/>
              </a:spcBef>
              <a:spcAft>
                <a:spcPts val="0"/>
              </a:spcAft>
              <a:buSzPts val="12000"/>
              <a:buNone/>
              <a:defRPr sz="12000"/>
            </a:lvl2pPr>
            <a:lvl3pPr lvl="2" rtl="0" algn="ctr">
              <a:spcBef>
                <a:spcPts val="0"/>
              </a:spcBef>
              <a:spcAft>
                <a:spcPts val="0"/>
              </a:spcAft>
              <a:buSzPts val="12000"/>
              <a:buNone/>
              <a:defRPr sz="12000"/>
            </a:lvl3pPr>
            <a:lvl4pPr lvl="3" rtl="0" algn="ctr">
              <a:spcBef>
                <a:spcPts val="0"/>
              </a:spcBef>
              <a:spcAft>
                <a:spcPts val="0"/>
              </a:spcAft>
              <a:buSzPts val="12000"/>
              <a:buNone/>
              <a:defRPr sz="12000"/>
            </a:lvl4pPr>
            <a:lvl5pPr lvl="4" rtl="0" algn="ctr">
              <a:spcBef>
                <a:spcPts val="0"/>
              </a:spcBef>
              <a:spcAft>
                <a:spcPts val="0"/>
              </a:spcAft>
              <a:buSzPts val="12000"/>
              <a:buNone/>
              <a:defRPr sz="12000"/>
            </a:lvl5pPr>
            <a:lvl6pPr lvl="5" rtl="0" algn="ctr">
              <a:spcBef>
                <a:spcPts val="0"/>
              </a:spcBef>
              <a:spcAft>
                <a:spcPts val="0"/>
              </a:spcAft>
              <a:buSzPts val="12000"/>
              <a:buNone/>
              <a:defRPr sz="12000"/>
            </a:lvl6pPr>
            <a:lvl7pPr lvl="6" rtl="0" algn="ctr">
              <a:spcBef>
                <a:spcPts val="0"/>
              </a:spcBef>
              <a:spcAft>
                <a:spcPts val="0"/>
              </a:spcAft>
              <a:buSzPts val="12000"/>
              <a:buNone/>
              <a:defRPr sz="12000"/>
            </a:lvl7pPr>
            <a:lvl8pPr lvl="7" rtl="0" algn="ctr">
              <a:spcBef>
                <a:spcPts val="0"/>
              </a:spcBef>
              <a:spcAft>
                <a:spcPts val="0"/>
              </a:spcAft>
              <a:buSzPts val="12000"/>
              <a:buNone/>
              <a:defRPr sz="12000"/>
            </a:lvl8pPr>
            <a:lvl9pPr lvl="8" rtl="0" algn="ctr">
              <a:spcBef>
                <a:spcPts val="0"/>
              </a:spcBef>
              <a:spcAft>
                <a:spcPts val="0"/>
              </a:spcAft>
              <a:buSzPts val="12000"/>
              <a:buNone/>
              <a:defRPr sz="12000"/>
            </a:lvl9pPr>
          </a:lstStyle>
          <a:p>
            <a:r>
              <a:t>xx%</a:t>
            </a:r>
          </a:p>
        </p:txBody>
      </p:sp>
      <p:sp>
        <p:nvSpPr>
          <p:cNvPr id="93" name="Google Shape;93;p23"/>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rtl="0" algn="ctr">
              <a:spcBef>
                <a:spcPts val="0"/>
              </a:spcBef>
              <a:spcAft>
                <a:spcPts val="0"/>
              </a:spcAft>
              <a:buSzPts val="1800"/>
              <a:buChar char="●"/>
              <a:defRPr/>
            </a:lvl1pPr>
            <a:lvl2pPr indent="-317500" lvl="1" marL="914400" rtl="0" algn="ctr">
              <a:spcBef>
                <a:spcPts val="1600"/>
              </a:spcBef>
              <a:spcAft>
                <a:spcPts val="0"/>
              </a:spcAft>
              <a:buSzPts val="1400"/>
              <a:buChar char="○"/>
              <a:defRPr/>
            </a:lvl2pPr>
            <a:lvl3pPr indent="-317500" lvl="2" marL="1371600" rtl="0" algn="ctr">
              <a:spcBef>
                <a:spcPts val="1600"/>
              </a:spcBef>
              <a:spcAft>
                <a:spcPts val="0"/>
              </a:spcAft>
              <a:buSzPts val="1400"/>
              <a:buChar char="■"/>
              <a:defRPr/>
            </a:lvl3pPr>
            <a:lvl4pPr indent="-317500" lvl="3" marL="1828800" rtl="0" algn="ctr">
              <a:spcBef>
                <a:spcPts val="1600"/>
              </a:spcBef>
              <a:spcAft>
                <a:spcPts val="0"/>
              </a:spcAft>
              <a:buSzPts val="1400"/>
              <a:buChar char="●"/>
              <a:defRPr/>
            </a:lvl4pPr>
            <a:lvl5pPr indent="-317500" lvl="4" marL="2286000" rtl="0" algn="ctr">
              <a:spcBef>
                <a:spcPts val="1600"/>
              </a:spcBef>
              <a:spcAft>
                <a:spcPts val="0"/>
              </a:spcAft>
              <a:buSzPts val="1400"/>
              <a:buChar char="○"/>
              <a:defRPr/>
            </a:lvl5pPr>
            <a:lvl6pPr indent="-317500" lvl="5" marL="2743200" rtl="0" algn="ctr">
              <a:spcBef>
                <a:spcPts val="1600"/>
              </a:spcBef>
              <a:spcAft>
                <a:spcPts val="0"/>
              </a:spcAft>
              <a:buSzPts val="1400"/>
              <a:buChar char="■"/>
              <a:defRPr/>
            </a:lvl6pPr>
            <a:lvl7pPr indent="-317500" lvl="6" marL="3200400" rtl="0" algn="ctr">
              <a:spcBef>
                <a:spcPts val="1600"/>
              </a:spcBef>
              <a:spcAft>
                <a:spcPts val="0"/>
              </a:spcAft>
              <a:buSzPts val="1400"/>
              <a:buChar char="●"/>
              <a:defRPr/>
            </a:lvl7pPr>
            <a:lvl8pPr indent="-317500" lvl="7" marL="3657600" rtl="0" algn="ctr">
              <a:spcBef>
                <a:spcPts val="1600"/>
              </a:spcBef>
              <a:spcAft>
                <a:spcPts val="0"/>
              </a:spcAft>
              <a:buSzPts val="1400"/>
              <a:buChar char="○"/>
              <a:defRPr/>
            </a:lvl8pPr>
            <a:lvl9pPr indent="-317500" lvl="8" marL="4114800" rtl="0" algn="ctr">
              <a:spcBef>
                <a:spcPts val="1600"/>
              </a:spcBef>
              <a:spcAft>
                <a:spcPts val="1600"/>
              </a:spcAft>
              <a:buSzPts val="1400"/>
              <a:buChar char="■"/>
              <a:defRPr/>
            </a:lvl9pPr>
          </a:lstStyle>
          <a:p/>
        </p:txBody>
      </p:sp>
      <p:sp>
        <p:nvSpPr>
          <p:cNvPr id="94" name="Google Shape;94;p2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95" name="Shape 95"/>
        <p:cNvGrpSpPr/>
        <p:nvPr/>
      </p:nvGrpSpPr>
      <p:grpSpPr>
        <a:xfrm>
          <a:off x="0" y="0"/>
          <a:ext cx="0" cy="0"/>
          <a:chOff x="0" y="0"/>
          <a:chExt cx="0" cy="0"/>
        </a:xfrm>
      </p:grpSpPr>
      <p:sp>
        <p:nvSpPr>
          <p:cNvPr id="96" name="Google Shape;96;p2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2.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2800"/>
              <a:buNone/>
              <a:defRPr sz="2800">
                <a:solidFill>
                  <a:schemeClr val="dk1"/>
                </a:solidFill>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2" name="Google Shape;52;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rtl="0">
              <a:lnSpc>
                <a:spcPct val="115000"/>
              </a:lnSpc>
              <a:spcBef>
                <a:spcPts val="0"/>
              </a:spcBef>
              <a:spcAft>
                <a:spcPts val="0"/>
              </a:spcAft>
              <a:buClr>
                <a:schemeClr val="dk2"/>
              </a:buClr>
              <a:buSzPts val="1800"/>
              <a:buChar char="●"/>
              <a:defRPr sz="1800">
                <a:solidFill>
                  <a:schemeClr val="dk2"/>
                </a:solidFill>
              </a:defRPr>
            </a:lvl1pPr>
            <a:lvl2pPr indent="-317500" lvl="1" marL="914400" rtl="0">
              <a:lnSpc>
                <a:spcPct val="115000"/>
              </a:lnSpc>
              <a:spcBef>
                <a:spcPts val="1600"/>
              </a:spcBef>
              <a:spcAft>
                <a:spcPts val="0"/>
              </a:spcAft>
              <a:buClr>
                <a:schemeClr val="dk2"/>
              </a:buClr>
              <a:buSzPts val="1400"/>
              <a:buChar char="○"/>
              <a:defRPr>
                <a:solidFill>
                  <a:schemeClr val="dk2"/>
                </a:solidFill>
              </a:defRPr>
            </a:lvl2pPr>
            <a:lvl3pPr indent="-317500" lvl="2" marL="1371600" rtl="0">
              <a:lnSpc>
                <a:spcPct val="115000"/>
              </a:lnSpc>
              <a:spcBef>
                <a:spcPts val="1600"/>
              </a:spcBef>
              <a:spcAft>
                <a:spcPts val="0"/>
              </a:spcAft>
              <a:buClr>
                <a:schemeClr val="dk2"/>
              </a:buClr>
              <a:buSzPts val="1400"/>
              <a:buChar char="■"/>
              <a:defRPr>
                <a:solidFill>
                  <a:schemeClr val="dk2"/>
                </a:solidFill>
              </a:defRPr>
            </a:lvl3pPr>
            <a:lvl4pPr indent="-317500" lvl="3" marL="1828800" rtl="0">
              <a:lnSpc>
                <a:spcPct val="115000"/>
              </a:lnSpc>
              <a:spcBef>
                <a:spcPts val="1600"/>
              </a:spcBef>
              <a:spcAft>
                <a:spcPts val="0"/>
              </a:spcAft>
              <a:buClr>
                <a:schemeClr val="dk2"/>
              </a:buClr>
              <a:buSzPts val="1400"/>
              <a:buChar char="●"/>
              <a:defRPr>
                <a:solidFill>
                  <a:schemeClr val="dk2"/>
                </a:solidFill>
              </a:defRPr>
            </a:lvl4pPr>
            <a:lvl5pPr indent="-317500" lvl="4" marL="2286000" rtl="0">
              <a:lnSpc>
                <a:spcPct val="115000"/>
              </a:lnSpc>
              <a:spcBef>
                <a:spcPts val="1600"/>
              </a:spcBef>
              <a:spcAft>
                <a:spcPts val="0"/>
              </a:spcAft>
              <a:buClr>
                <a:schemeClr val="dk2"/>
              </a:buClr>
              <a:buSzPts val="1400"/>
              <a:buChar char="○"/>
              <a:defRPr>
                <a:solidFill>
                  <a:schemeClr val="dk2"/>
                </a:solidFill>
              </a:defRPr>
            </a:lvl5pPr>
            <a:lvl6pPr indent="-317500" lvl="5" marL="2743200" rtl="0">
              <a:lnSpc>
                <a:spcPct val="115000"/>
              </a:lnSpc>
              <a:spcBef>
                <a:spcPts val="1600"/>
              </a:spcBef>
              <a:spcAft>
                <a:spcPts val="0"/>
              </a:spcAft>
              <a:buClr>
                <a:schemeClr val="dk2"/>
              </a:buClr>
              <a:buSzPts val="1400"/>
              <a:buChar char="■"/>
              <a:defRPr>
                <a:solidFill>
                  <a:schemeClr val="dk2"/>
                </a:solidFill>
              </a:defRPr>
            </a:lvl6pPr>
            <a:lvl7pPr indent="-317500" lvl="6" marL="3200400" rtl="0">
              <a:lnSpc>
                <a:spcPct val="115000"/>
              </a:lnSpc>
              <a:spcBef>
                <a:spcPts val="1600"/>
              </a:spcBef>
              <a:spcAft>
                <a:spcPts val="0"/>
              </a:spcAft>
              <a:buClr>
                <a:schemeClr val="dk2"/>
              </a:buClr>
              <a:buSzPts val="1400"/>
              <a:buChar char="●"/>
              <a:defRPr>
                <a:solidFill>
                  <a:schemeClr val="dk2"/>
                </a:solidFill>
              </a:defRPr>
            </a:lvl7pPr>
            <a:lvl8pPr indent="-317500" lvl="7" marL="3657600" rtl="0">
              <a:lnSpc>
                <a:spcPct val="115000"/>
              </a:lnSpc>
              <a:spcBef>
                <a:spcPts val="1600"/>
              </a:spcBef>
              <a:spcAft>
                <a:spcPts val="0"/>
              </a:spcAft>
              <a:buClr>
                <a:schemeClr val="dk2"/>
              </a:buClr>
              <a:buSzPts val="1400"/>
              <a:buChar char="○"/>
              <a:defRPr>
                <a:solidFill>
                  <a:schemeClr val="dk2"/>
                </a:solidFill>
              </a:defRPr>
            </a:lvl8pPr>
            <a:lvl9pPr indent="-317500" lvl="8" marL="4114800" rtl="0">
              <a:lnSpc>
                <a:spcPct val="115000"/>
              </a:lnSpc>
              <a:spcBef>
                <a:spcPts val="1600"/>
              </a:spcBef>
              <a:spcAft>
                <a:spcPts val="1600"/>
              </a:spcAft>
              <a:buClr>
                <a:schemeClr val="dk2"/>
              </a:buClr>
              <a:buSzPts val="1400"/>
              <a:buChar char="■"/>
              <a:defRPr>
                <a:solidFill>
                  <a:schemeClr val="dk2"/>
                </a:solidFill>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3.xml"/><Relationship Id="rId3" Type="http://schemas.openxmlformats.org/officeDocument/2006/relationships/image" Target="../media/image9.png"/><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4.xml"/><Relationship Id="rId3" Type="http://schemas.openxmlformats.org/officeDocument/2006/relationships/image" Target="../media/image20.png"/><Relationship Id="rId4" Type="http://schemas.openxmlformats.org/officeDocument/2006/relationships/image" Target="../media/image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5.xml"/><Relationship Id="rId3"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 Id="rId3"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1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9.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 Id="rId3" Type="http://schemas.openxmlformats.org/officeDocument/2006/relationships/comments" Target="../comments/comment1.xml"/><Relationship Id="rId4" Type="http://schemas.openxmlformats.org/officeDocument/2006/relationships/image" Target="../media/image15.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 Id="rId3"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 Id="rId3" Type="http://schemas.openxmlformats.org/officeDocument/2006/relationships/image" Target="../media/image17.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22.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 Id="rId3" Type="http://schemas.openxmlformats.org/officeDocument/2006/relationships/image" Target="../media/image1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21.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8.xml"/><Relationship Id="rId3" Type="http://schemas.openxmlformats.org/officeDocument/2006/relationships/image" Target="../media/image6.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pic>
        <p:nvPicPr>
          <p:cNvPr id="101" name="Google Shape;101;p25"/>
          <p:cNvPicPr preferRelativeResize="0"/>
          <p:nvPr/>
        </p:nvPicPr>
        <p:blipFill>
          <a:blip r:embed="rId3">
            <a:alphaModFix/>
          </a:blip>
          <a:stretch>
            <a:fillRect/>
          </a:stretch>
        </p:blipFill>
        <p:spPr>
          <a:xfrm>
            <a:off x="5619749" y="4173275"/>
            <a:ext cx="3261300" cy="808375"/>
          </a:xfrm>
          <a:prstGeom prst="rect">
            <a:avLst/>
          </a:prstGeom>
          <a:noFill/>
          <a:ln>
            <a:noFill/>
          </a:ln>
        </p:spPr>
      </p:pic>
      <p:sp>
        <p:nvSpPr>
          <p:cNvPr id="102" name="Google Shape;102;p25"/>
          <p:cNvSpPr txBox="1"/>
          <p:nvPr/>
        </p:nvSpPr>
        <p:spPr>
          <a:xfrm>
            <a:off x="262950" y="2029800"/>
            <a:ext cx="8618100" cy="10839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4800">
                <a:solidFill>
                  <a:schemeClr val="accent5"/>
                </a:solidFill>
                <a:latin typeface="Josefin Sans"/>
                <a:ea typeface="Josefin Sans"/>
                <a:cs typeface="Josefin Sans"/>
                <a:sym typeface="Josefin Sans"/>
              </a:rPr>
              <a:t>Genetic Circuits II</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4"/>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Spacer</a:t>
            </a:r>
            <a:endParaRPr sz="3000">
              <a:solidFill>
                <a:schemeClr val="accent5"/>
              </a:solidFill>
              <a:latin typeface="Josefin Sans"/>
              <a:ea typeface="Josefin Sans"/>
              <a:cs typeface="Josefin Sans"/>
              <a:sym typeface="Josefin Sans"/>
            </a:endParaRPr>
          </a:p>
        </p:txBody>
      </p:sp>
      <p:sp>
        <p:nvSpPr>
          <p:cNvPr id="182" name="Google Shape;182;p34"/>
          <p:cNvSpPr txBox="1"/>
          <p:nvPr/>
        </p:nvSpPr>
        <p:spPr>
          <a:xfrm>
            <a:off x="96575" y="1035250"/>
            <a:ext cx="8818500" cy="30906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A spacer between the RBS and start codon is necessary to position AUG to P site of the ribosome</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The spacer is filled with “A” nts </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If filled with “G” nts the spacer could act like an RBS - leading to a shift in the open reading frame and potentially generating multiple protein products</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“C” nts would anneal with neighbouring rbs - stem-loop formation</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“U” is not necessarily bad, but it is not as good as “A”</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solidFill>
                  <a:schemeClr val="accent1"/>
                </a:solidFill>
                <a:latin typeface="Josefin Sans"/>
                <a:ea typeface="Josefin Sans"/>
                <a:cs typeface="Josefin Sans"/>
                <a:sym typeface="Josefin Sans"/>
              </a:rPr>
              <a:t>Optimal length: 7-9 nts;</a:t>
            </a:r>
            <a:r>
              <a:rPr lang="en" sz="1700">
                <a:latin typeface="Josefin Sans"/>
                <a:ea typeface="Josefin Sans"/>
                <a:cs typeface="Josefin Sans"/>
                <a:sym typeface="Josefin Sans"/>
              </a:rPr>
              <a:t> whereas 6 nts </a:t>
            </a:r>
            <a:r>
              <a:rPr lang="en" sz="1700" u="sng">
                <a:latin typeface="Josefin Sans"/>
                <a:ea typeface="Josefin Sans"/>
                <a:cs typeface="Josefin Sans"/>
                <a:sym typeface="Josefin Sans"/>
              </a:rPr>
              <a:t>or</a:t>
            </a:r>
            <a:r>
              <a:rPr lang="en" sz="1700">
                <a:latin typeface="Josefin Sans"/>
                <a:ea typeface="Josefin Sans"/>
                <a:cs typeface="Josefin Sans"/>
                <a:sym typeface="Josefin Sans"/>
              </a:rPr>
              <a:t> 13 nts is 37% max efficiency</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No translation if spacer is &lt; 5 nts</a:t>
            </a:r>
            <a:endParaRPr sz="1700">
              <a:latin typeface="Josefin Sans"/>
              <a:ea typeface="Josefin Sans"/>
              <a:cs typeface="Josefin Sans"/>
              <a:sym typeface="Josefin Sans"/>
            </a:endParaRPr>
          </a:p>
        </p:txBody>
      </p:sp>
      <p:sp>
        <p:nvSpPr>
          <p:cNvPr id="183" name="Google Shape;183;p34"/>
          <p:cNvSpPr/>
          <p:nvPr/>
        </p:nvSpPr>
        <p:spPr>
          <a:xfrm>
            <a:off x="7626300" y="4245700"/>
            <a:ext cx="1517700" cy="892500"/>
          </a:xfrm>
          <a:prstGeom prst="rect">
            <a:avLst/>
          </a:prstGeom>
          <a:solidFill>
            <a:schemeClr val="lt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84" name="Google Shape;184;p34"/>
          <p:cNvPicPr preferRelativeResize="0"/>
          <p:nvPr/>
        </p:nvPicPr>
        <p:blipFill rotWithShape="1">
          <a:blip r:embed="rId3">
            <a:alphaModFix/>
          </a:blip>
          <a:srcRect b="62942" l="0" r="0" t="0"/>
          <a:stretch/>
        </p:blipFill>
        <p:spPr>
          <a:xfrm>
            <a:off x="122763" y="4245700"/>
            <a:ext cx="8898478" cy="637243"/>
          </a:xfrm>
          <a:prstGeom prst="rect">
            <a:avLst/>
          </a:prstGeom>
          <a:noFill/>
          <a:ln>
            <a:noFill/>
          </a:ln>
        </p:spPr>
      </p:pic>
      <p:sp>
        <p:nvSpPr>
          <p:cNvPr id="185" name="Google Shape;185;p34"/>
          <p:cNvSpPr/>
          <p:nvPr/>
        </p:nvSpPr>
        <p:spPr>
          <a:xfrm>
            <a:off x="2422775" y="4173025"/>
            <a:ext cx="812700" cy="339600"/>
          </a:xfrm>
          <a:prstGeom prst="rect">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6" name="Google Shape;186;p34"/>
          <p:cNvSpPr/>
          <p:nvPr/>
        </p:nvSpPr>
        <p:spPr>
          <a:xfrm>
            <a:off x="574625" y="1986850"/>
            <a:ext cx="8191500" cy="11874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Josefin Sans"/>
                <a:ea typeface="Josefin Sans"/>
                <a:cs typeface="Josefin Sans"/>
                <a:sym typeface="Josefin Sans"/>
              </a:rPr>
              <a:t>Why not the other nucleotides?</a:t>
            </a:r>
            <a:endParaRPr sz="1800">
              <a:latin typeface="Josefin Sans"/>
              <a:ea typeface="Josefin Sans"/>
              <a:cs typeface="Josefin Sans"/>
              <a:sym typeface="Josefin San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 presetSubtype="0">
                                  <p:stCondLst>
                                    <p:cond delay="0"/>
                                  </p:stCondLst>
                                  <p:childTnLst>
                                    <p:set>
                                      <p:cBhvr>
                                        <p:cTn dur="1" fill="hold">
                                          <p:stCondLst>
                                            <p:cond delay="500"/>
                                          </p:stCondLst>
                                        </p:cTn>
                                        <p:tgtEl>
                                          <p:spTgt spid="186"/>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5"/>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Translation Initiation Codon</a:t>
            </a:r>
            <a:endParaRPr sz="3000">
              <a:solidFill>
                <a:schemeClr val="accent5"/>
              </a:solidFill>
              <a:latin typeface="Josefin Sans"/>
              <a:ea typeface="Josefin Sans"/>
              <a:cs typeface="Josefin Sans"/>
              <a:sym typeface="Josefin Sans"/>
            </a:endParaRPr>
          </a:p>
        </p:txBody>
      </p:sp>
      <p:sp>
        <p:nvSpPr>
          <p:cNvPr id="192" name="Google Shape;192;p35"/>
          <p:cNvSpPr txBox="1"/>
          <p:nvPr/>
        </p:nvSpPr>
        <p:spPr>
          <a:xfrm>
            <a:off x="83100" y="1155175"/>
            <a:ext cx="8895600" cy="1741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What does the initiation codon do?</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Initiation codons in </a:t>
            </a:r>
            <a:r>
              <a:rPr i="1" lang="en" sz="1700">
                <a:latin typeface="Josefin Sans"/>
                <a:ea typeface="Josefin Sans"/>
                <a:cs typeface="Josefin Sans"/>
                <a:sym typeface="Josefin Sans"/>
              </a:rPr>
              <a:t>E. coli</a:t>
            </a:r>
            <a:r>
              <a:rPr lang="en" sz="1700">
                <a:latin typeface="Josefin Sans"/>
                <a:ea typeface="Josefin Sans"/>
                <a:cs typeface="Josefin Sans"/>
                <a:sym typeface="Josefin Sans"/>
              </a:rPr>
              <a:t> </a:t>
            </a:r>
            <a:r>
              <a:rPr lang="en" sz="1700">
                <a:solidFill>
                  <a:srgbClr val="EA9999"/>
                </a:solidFill>
                <a:latin typeface="Josefin Sans"/>
                <a:ea typeface="Josefin Sans"/>
                <a:cs typeface="Josefin Sans"/>
                <a:sym typeface="Josefin Sans"/>
              </a:rPr>
              <a:t>AUG, GUG, UUG</a:t>
            </a:r>
            <a:endParaRPr sz="1700">
              <a:solidFill>
                <a:srgbClr val="EA9999"/>
              </a:solidFill>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Always consider the potential open reading frames</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How would you determine there was multiple initiation codons?</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How would you prove that the expression levels are different?</a:t>
            </a:r>
            <a:endParaRPr sz="1700">
              <a:latin typeface="Josefin Sans"/>
              <a:ea typeface="Josefin Sans"/>
              <a:cs typeface="Josefin Sans"/>
              <a:sym typeface="Josefin Sans"/>
            </a:endParaRPr>
          </a:p>
        </p:txBody>
      </p:sp>
      <p:pic>
        <p:nvPicPr>
          <p:cNvPr id="193" name="Google Shape;193;p35"/>
          <p:cNvPicPr preferRelativeResize="0"/>
          <p:nvPr/>
        </p:nvPicPr>
        <p:blipFill rotWithShape="1">
          <a:blip r:embed="rId3">
            <a:alphaModFix/>
          </a:blip>
          <a:srcRect b="70514" l="0" r="0" t="0"/>
          <a:stretch/>
        </p:blipFill>
        <p:spPr>
          <a:xfrm>
            <a:off x="211975" y="3452250"/>
            <a:ext cx="8720075" cy="7874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6"/>
          <p:cNvSpPr txBox="1"/>
          <p:nvPr/>
        </p:nvSpPr>
        <p:spPr>
          <a:xfrm>
            <a:off x="245525" y="2901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RNA Secondary Structure Analysis</a:t>
            </a:r>
            <a:endParaRPr sz="3000">
              <a:solidFill>
                <a:schemeClr val="accent5"/>
              </a:solidFill>
              <a:latin typeface="Josefin Sans"/>
              <a:ea typeface="Josefin Sans"/>
              <a:cs typeface="Josefin Sans"/>
              <a:sym typeface="Josefin Sans"/>
            </a:endParaRPr>
          </a:p>
        </p:txBody>
      </p:sp>
      <p:pic>
        <p:nvPicPr>
          <p:cNvPr id="199" name="Google Shape;199;p36"/>
          <p:cNvPicPr preferRelativeResize="0"/>
          <p:nvPr/>
        </p:nvPicPr>
        <p:blipFill>
          <a:blip r:embed="rId3">
            <a:alphaModFix/>
          </a:blip>
          <a:stretch>
            <a:fillRect/>
          </a:stretch>
        </p:blipFill>
        <p:spPr>
          <a:xfrm>
            <a:off x="2821757" y="1075250"/>
            <a:ext cx="6185792" cy="4002401"/>
          </a:xfrm>
          <a:prstGeom prst="rect">
            <a:avLst/>
          </a:prstGeom>
          <a:noFill/>
          <a:ln>
            <a:noFill/>
          </a:ln>
        </p:spPr>
      </p:pic>
      <p:sp>
        <p:nvSpPr>
          <p:cNvPr id="200" name="Google Shape;200;p36"/>
          <p:cNvSpPr txBox="1"/>
          <p:nvPr/>
        </p:nvSpPr>
        <p:spPr>
          <a:xfrm>
            <a:off x="73500" y="1753000"/>
            <a:ext cx="2487900" cy="247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2000">
                <a:latin typeface="Josefin Sans"/>
                <a:ea typeface="Josefin Sans"/>
                <a:cs typeface="Josefin Sans"/>
                <a:sym typeface="Josefin Sans"/>
              </a:rPr>
              <a:t>Secondary Structure of RNA: </a:t>
            </a:r>
            <a:r>
              <a:rPr lang="en" sz="2000">
                <a:solidFill>
                  <a:srgbClr val="5F5B6B"/>
                </a:solidFill>
                <a:latin typeface="Josefin Sans"/>
                <a:ea typeface="Josefin Sans"/>
                <a:cs typeface="Josefin Sans"/>
                <a:sym typeface="Josefin Sans"/>
              </a:rPr>
              <a:t>A synthetic gene with poor expression</a:t>
            </a:r>
            <a:endParaRPr sz="2000">
              <a:solidFill>
                <a:srgbClr val="5F5B6B"/>
              </a:solidFill>
              <a:latin typeface="Josefin Sans"/>
              <a:ea typeface="Josefin Sans"/>
              <a:cs typeface="Josefin Sans"/>
              <a:sym typeface="Josefin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37"/>
          <p:cNvSpPr txBox="1"/>
          <p:nvPr/>
        </p:nvSpPr>
        <p:spPr>
          <a:xfrm>
            <a:off x="245525" y="2664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Two-Cistron System</a:t>
            </a:r>
            <a:endParaRPr sz="3000">
              <a:solidFill>
                <a:schemeClr val="accent5"/>
              </a:solidFill>
              <a:latin typeface="Josefin Sans"/>
              <a:ea typeface="Josefin Sans"/>
              <a:cs typeface="Josefin Sans"/>
              <a:sym typeface="Josefin Sans"/>
            </a:endParaRPr>
          </a:p>
        </p:txBody>
      </p:sp>
      <p:pic>
        <p:nvPicPr>
          <p:cNvPr id="206" name="Google Shape;206;p37"/>
          <p:cNvPicPr preferRelativeResize="0"/>
          <p:nvPr/>
        </p:nvPicPr>
        <p:blipFill rotWithShape="1">
          <a:blip r:embed="rId3">
            <a:alphaModFix/>
          </a:blip>
          <a:srcRect b="82028" l="13302" r="13528" t="6920"/>
          <a:stretch/>
        </p:blipFill>
        <p:spPr>
          <a:xfrm>
            <a:off x="1900588" y="1404375"/>
            <a:ext cx="5056125" cy="572700"/>
          </a:xfrm>
          <a:prstGeom prst="rect">
            <a:avLst/>
          </a:prstGeom>
          <a:noFill/>
          <a:ln>
            <a:noFill/>
          </a:ln>
        </p:spPr>
      </p:pic>
      <p:sp>
        <p:nvSpPr>
          <p:cNvPr id="207" name="Google Shape;207;p37"/>
          <p:cNvSpPr txBox="1"/>
          <p:nvPr/>
        </p:nvSpPr>
        <p:spPr>
          <a:xfrm>
            <a:off x="2899700" y="972025"/>
            <a:ext cx="2496600" cy="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Josefin Sans"/>
                <a:ea typeface="Josefin Sans"/>
                <a:cs typeface="Josefin Sans"/>
                <a:sym typeface="Josefin Sans"/>
              </a:rPr>
              <a:t>First Cistron ( ~47nts)</a:t>
            </a:r>
            <a:endParaRPr sz="1700">
              <a:latin typeface="Josefin Sans"/>
              <a:ea typeface="Josefin Sans"/>
              <a:cs typeface="Josefin Sans"/>
              <a:sym typeface="Josefin Sans"/>
            </a:endParaRPr>
          </a:p>
        </p:txBody>
      </p:sp>
      <p:pic>
        <p:nvPicPr>
          <p:cNvPr id="208" name="Google Shape;208;p37"/>
          <p:cNvPicPr preferRelativeResize="0"/>
          <p:nvPr/>
        </p:nvPicPr>
        <p:blipFill rotWithShape="1">
          <a:blip r:embed="rId4">
            <a:alphaModFix/>
          </a:blip>
          <a:srcRect b="14899" l="13484" r="28788" t="33276"/>
          <a:stretch/>
        </p:blipFill>
        <p:spPr>
          <a:xfrm>
            <a:off x="1824400" y="2286850"/>
            <a:ext cx="3854551" cy="2595375"/>
          </a:xfrm>
          <a:prstGeom prst="rect">
            <a:avLst/>
          </a:prstGeom>
          <a:noFill/>
          <a:ln>
            <a:noFill/>
          </a:ln>
        </p:spPr>
      </p:pic>
      <p:sp>
        <p:nvSpPr>
          <p:cNvPr id="209" name="Google Shape;209;p37"/>
          <p:cNvSpPr txBox="1"/>
          <p:nvPr/>
        </p:nvSpPr>
        <p:spPr>
          <a:xfrm>
            <a:off x="4645225" y="1956250"/>
            <a:ext cx="1641300" cy="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Josefin Sans"/>
                <a:ea typeface="Josefin Sans"/>
                <a:cs typeface="Josefin Sans"/>
                <a:sym typeface="Josefin Sans"/>
              </a:rPr>
              <a:t>Second Cistron</a:t>
            </a:r>
            <a:endParaRPr sz="1700">
              <a:latin typeface="Josefin Sans"/>
              <a:ea typeface="Josefin Sans"/>
              <a:cs typeface="Josefin Sans"/>
              <a:sym typeface="Josefin Sans"/>
            </a:endParaRPr>
          </a:p>
        </p:txBody>
      </p:sp>
      <p:cxnSp>
        <p:nvCxnSpPr>
          <p:cNvPr id="210" name="Google Shape;210;p37"/>
          <p:cNvCxnSpPr/>
          <p:nvPr/>
        </p:nvCxnSpPr>
        <p:spPr>
          <a:xfrm>
            <a:off x="2460550" y="3632875"/>
            <a:ext cx="514200" cy="0"/>
          </a:xfrm>
          <a:prstGeom prst="straightConnector1">
            <a:avLst/>
          </a:prstGeom>
          <a:noFill/>
          <a:ln cap="flat" cmpd="sng" w="19050">
            <a:solidFill>
              <a:srgbClr val="000000"/>
            </a:solidFill>
            <a:prstDash val="solid"/>
            <a:round/>
            <a:headEnd len="med" w="med" type="none"/>
            <a:tailEnd len="med" w="med" type="triangle"/>
          </a:ln>
        </p:spPr>
      </p:cxnSp>
      <p:cxnSp>
        <p:nvCxnSpPr>
          <p:cNvPr id="211" name="Google Shape;211;p37"/>
          <p:cNvCxnSpPr/>
          <p:nvPr/>
        </p:nvCxnSpPr>
        <p:spPr>
          <a:xfrm rot="10800000">
            <a:off x="2447350" y="2156575"/>
            <a:ext cx="13800" cy="1476300"/>
          </a:xfrm>
          <a:prstGeom prst="straightConnector1">
            <a:avLst/>
          </a:prstGeom>
          <a:noFill/>
          <a:ln cap="flat" cmpd="sng" w="19050">
            <a:solidFill>
              <a:srgbClr val="000000"/>
            </a:solidFill>
            <a:prstDash val="solid"/>
            <a:round/>
            <a:headEnd len="med" w="med" type="none"/>
            <a:tailEnd len="med" w="med" type="none"/>
          </a:ln>
        </p:spPr>
      </p:cxnSp>
      <p:cxnSp>
        <p:nvCxnSpPr>
          <p:cNvPr id="212" name="Google Shape;212;p37"/>
          <p:cNvCxnSpPr/>
          <p:nvPr/>
        </p:nvCxnSpPr>
        <p:spPr>
          <a:xfrm rot="5400000">
            <a:off x="6241225" y="1971850"/>
            <a:ext cx="224700" cy="193500"/>
          </a:xfrm>
          <a:prstGeom prst="bentConnector3">
            <a:avLst>
              <a:gd fmla="val 101491" name="adj1"/>
            </a:avLst>
          </a:prstGeom>
          <a:noFill/>
          <a:ln cap="flat" cmpd="sng" w="19050">
            <a:solidFill>
              <a:schemeClr val="dk2"/>
            </a:solidFill>
            <a:prstDash val="solid"/>
            <a:round/>
            <a:headEnd len="med" w="med" type="none"/>
            <a:tailEnd len="med" w="med" type="none"/>
          </a:ln>
        </p:spPr>
      </p:cxnSp>
      <p:cxnSp>
        <p:nvCxnSpPr>
          <p:cNvPr id="213" name="Google Shape;213;p37"/>
          <p:cNvCxnSpPr/>
          <p:nvPr/>
        </p:nvCxnSpPr>
        <p:spPr>
          <a:xfrm>
            <a:off x="4408225" y="1966475"/>
            <a:ext cx="237000" cy="207600"/>
          </a:xfrm>
          <a:prstGeom prst="bentConnector3">
            <a:avLst>
              <a:gd fmla="val 0" name="adj1"/>
            </a:avLst>
          </a:prstGeom>
          <a:noFill/>
          <a:ln cap="flat" cmpd="sng" w="19050">
            <a:solidFill>
              <a:schemeClr val="dk2"/>
            </a:solidFill>
            <a:prstDash val="solid"/>
            <a:round/>
            <a:headEnd len="med" w="med" type="none"/>
            <a:tailEnd len="med" w="med" type="none"/>
          </a:ln>
        </p:spPr>
      </p:cxnSp>
      <p:cxnSp>
        <p:nvCxnSpPr>
          <p:cNvPr id="214" name="Google Shape;214;p37"/>
          <p:cNvCxnSpPr/>
          <p:nvPr/>
        </p:nvCxnSpPr>
        <p:spPr>
          <a:xfrm rot="10800000">
            <a:off x="5178500" y="1188475"/>
            <a:ext cx="366900" cy="266100"/>
          </a:xfrm>
          <a:prstGeom prst="bentConnector3">
            <a:avLst>
              <a:gd fmla="val 0" name="adj1"/>
            </a:avLst>
          </a:prstGeom>
          <a:noFill/>
          <a:ln cap="flat" cmpd="sng" w="19050">
            <a:solidFill>
              <a:schemeClr val="dk2"/>
            </a:solidFill>
            <a:prstDash val="solid"/>
            <a:round/>
            <a:headEnd len="med" w="med" type="none"/>
            <a:tailEnd len="med" w="med" type="none"/>
          </a:ln>
        </p:spPr>
      </p:cxnSp>
      <p:cxnSp>
        <p:nvCxnSpPr>
          <p:cNvPr id="215" name="Google Shape;215;p37"/>
          <p:cNvCxnSpPr/>
          <p:nvPr/>
        </p:nvCxnSpPr>
        <p:spPr>
          <a:xfrm flipH="1" rot="10800000">
            <a:off x="2537500" y="1202275"/>
            <a:ext cx="360300" cy="238500"/>
          </a:xfrm>
          <a:prstGeom prst="bentConnector3">
            <a:avLst>
              <a:gd fmla="val 194" name="adj1"/>
            </a:avLst>
          </a:prstGeom>
          <a:noFill/>
          <a:ln cap="flat" cmpd="sng" w="19050">
            <a:solidFill>
              <a:schemeClr val="dk2"/>
            </a:solidFill>
            <a:prstDash val="solid"/>
            <a:round/>
            <a:headEnd len="med" w="med" type="none"/>
            <a:tailEnd len="med" w="med" type="none"/>
          </a:ln>
        </p:spPr>
      </p:cxnSp>
      <p:sp>
        <p:nvSpPr>
          <p:cNvPr id="216" name="Google Shape;216;p37"/>
          <p:cNvSpPr txBox="1"/>
          <p:nvPr/>
        </p:nvSpPr>
        <p:spPr>
          <a:xfrm>
            <a:off x="6016700" y="3762575"/>
            <a:ext cx="1502100" cy="364200"/>
          </a:xfrm>
          <a:prstGeom prst="rect">
            <a:avLst/>
          </a:prstGeom>
          <a:noFill/>
          <a:ln cap="flat" cmpd="sng" w="114300">
            <a:solidFill>
              <a:srgbClr val="7CCFB8"/>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Second gene</a:t>
            </a:r>
            <a:endParaRPr>
              <a:latin typeface="Josefin Sans"/>
              <a:ea typeface="Josefin Sans"/>
              <a:cs typeface="Josefin Sans"/>
              <a:sym typeface="Josefin Sans"/>
            </a:endParaRPr>
          </a:p>
        </p:txBody>
      </p:sp>
      <p:sp>
        <p:nvSpPr>
          <p:cNvPr id="217" name="Google Shape;217;p37"/>
          <p:cNvSpPr txBox="1"/>
          <p:nvPr/>
        </p:nvSpPr>
        <p:spPr>
          <a:xfrm>
            <a:off x="6016700" y="3249450"/>
            <a:ext cx="1502100" cy="364200"/>
          </a:xfrm>
          <a:prstGeom prst="rect">
            <a:avLst/>
          </a:prstGeom>
          <a:noFill/>
          <a:ln cap="flat" cmpd="sng" w="114300">
            <a:solidFill>
              <a:srgbClr val="F1919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GOI</a:t>
            </a:r>
            <a:endParaRPr>
              <a:latin typeface="Josefin Sans"/>
              <a:ea typeface="Josefin Sans"/>
              <a:cs typeface="Josefin Sans"/>
              <a:sym typeface="Josefin Sans"/>
            </a:endParaRPr>
          </a:p>
        </p:txBody>
      </p:sp>
      <p:sp>
        <p:nvSpPr>
          <p:cNvPr id="218" name="Google Shape;218;p37"/>
          <p:cNvSpPr txBox="1"/>
          <p:nvPr/>
        </p:nvSpPr>
        <p:spPr>
          <a:xfrm>
            <a:off x="5877500" y="2821300"/>
            <a:ext cx="1641300" cy="364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Josefin Sans"/>
                <a:ea typeface="Josefin Sans"/>
                <a:cs typeface="Josefin Sans"/>
                <a:sym typeface="Josefin Sans"/>
              </a:rPr>
              <a:t>Legend:</a:t>
            </a:r>
            <a:endParaRPr sz="1700">
              <a:latin typeface="Josefin Sans"/>
              <a:ea typeface="Josefin Sans"/>
              <a:cs typeface="Josefin Sans"/>
              <a:sym typeface="Josefi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8"/>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Two-Cistron System</a:t>
            </a:r>
            <a:endParaRPr sz="3000">
              <a:solidFill>
                <a:schemeClr val="accent5"/>
              </a:solidFill>
              <a:latin typeface="Josefin Sans"/>
              <a:ea typeface="Josefin Sans"/>
              <a:cs typeface="Josefin Sans"/>
              <a:sym typeface="Josefin Sans"/>
            </a:endParaRPr>
          </a:p>
        </p:txBody>
      </p:sp>
      <p:pic>
        <p:nvPicPr>
          <p:cNvPr id="224" name="Google Shape;224;p38"/>
          <p:cNvPicPr preferRelativeResize="0"/>
          <p:nvPr/>
        </p:nvPicPr>
        <p:blipFill rotWithShape="1">
          <a:blip r:embed="rId3">
            <a:alphaModFix/>
          </a:blip>
          <a:srcRect b="2879" l="0" r="0" t="32567"/>
          <a:stretch/>
        </p:blipFill>
        <p:spPr>
          <a:xfrm>
            <a:off x="742025" y="1152000"/>
            <a:ext cx="7527600" cy="3448925"/>
          </a:xfrm>
          <a:prstGeom prst="rect">
            <a:avLst/>
          </a:prstGeom>
          <a:noFill/>
          <a:ln>
            <a:noFill/>
          </a:ln>
        </p:spPr>
      </p:pic>
      <p:pic>
        <p:nvPicPr>
          <p:cNvPr id="225" name="Google Shape;225;p38"/>
          <p:cNvPicPr preferRelativeResize="0"/>
          <p:nvPr/>
        </p:nvPicPr>
        <p:blipFill>
          <a:blip r:embed="rId4">
            <a:alphaModFix amt="86000"/>
          </a:blip>
          <a:stretch>
            <a:fillRect/>
          </a:stretch>
        </p:blipFill>
        <p:spPr>
          <a:xfrm>
            <a:off x="7953975" y="4380400"/>
            <a:ext cx="1103228" cy="698002"/>
          </a:xfrm>
          <a:prstGeom prst="rect">
            <a:avLst/>
          </a:prstGeom>
          <a:noFill/>
          <a:ln>
            <a:noFill/>
          </a:ln>
        </p:spPr>
      </p:pic>
      <p:sp>
        <p:nvSpPr>
          <p:cNvPr id="226" name="Google Shape;226;p38"/>
          <p:cNvSpPr txBox="1"/>
          <p:nvPr/>
        </p:nvSpPr>
        <p:spPr>
          <a:xfrm>
            <a:off x="359150" y="3966550"/>
            <a:ext cx="3904500" cy="108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FF0000"/>
                </a:solidFill>
              </a:rPr>
              <a:t>LET’S REPLACE THIS IMAGE</a:t>
            </a:r>
            <a:endParaRPr>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pic>
        <p:nvPicPr>
          <p:cNvPr id="231" name="Google Shape;231;p39"/>
          <p:cNvPicPr preferRelativeResize="0"/>
          <p:nvPr/>
        </p:nvPicPr>
        <p:blipFill rotWithShape="1">
          <a:blip r:embed="rId3">
            <a:alphaModFix/>
          </a:blip>
          <a:srcRect b="38317" l="0" r="0" t="18904"/>
          <a:stretch/>
        </p:blipFill>
        <p:spPr>
          <a:xfrm>
            <a:off x="1666975" y="3474275"/>
            <a:ext cx="3816576" cy="1224549"/>
          </a:xfrm>
          <a:prstGeom prst="rect">
            <a:avLst/>
          </a:prstGeom>
          <a:noFill/>
          <a:ln>
            <a:noFill/>
          </a:ln>
        </p:spPr>
      </p:pic>
      <p:sp>
        <p:nvSpPr>
          <p:cNvPr id="232" name="Google Shape;232;p3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Codon Optimization</a:t>
            </a:r>
            <a:endParaRPr sz="3000">
              <a:solidFill>
                <a:schemeClr val="accent5"/>
              </a:solidFill>
              <a:latin typeface="Josefin Sans"/>
              <a:ea typeface="Josefin Sans"/>
              <a:cs typeface="Josefin Sans"/>
              <a:sym typeface="Josefin Sans"/>
            </a:endParaRPr>
          </a:p>
        </p:txBody>
      </p:sp>
      <p:sp>
        <p:nvSpPr>
          <p:cNvPr id="233" name="Google Shape;233;p39"/>
          <p:cNvSpPr txBox="1"/>
          <p:nvPr/>
        </p:nvSpPr>
        <p:spPr>
          <a:xfrm>
            <a:off x="397925" y="1155175"/>
            <a:ext cx="8520600" cy="19053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Codons for amino acids are degenerate</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000000"/>
              </a:buClr>
              <a:buSzPts val="1700"/>
              <a:buFont typeface="Josefin Sans"/>
              <a:buChar char="●"/>
            </a:pPr>
            <a:r>
              <a:rPr b="1" lang="en" sz="1700">
                <a:solidFill>
                  <a:srgbClr val="F19191"/>
                </a:solidFill>
                <a:latin typeface="Josefin Sans"/>
                <a:ea typeface="Josefin Sans"/>
                <a:cs typeface="Josefin Sans"/>
                <a:sym typeface="Josefin Sans"/>
              </a:rPr>
              <a:t>Rare codons</a:t>
            </a:r>
            <a:r>
              <a:rPr lang="en" sz="1700">
                <a:latin typeface="Josefin Sans"/>
                <a:ea typeface="Josefin Sans"/>
                <a:cs typeface="Josefin Sans"/>
                <a:sym typeface="Josefin Sans"/>
              </a:rPr>
              <a:t> reduce translation efficiency (3 ways)</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Ribosome pauses waiting for tRNA to arrive</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Endoribonucleases can destroy the mRNA that is not protected by a ribosome</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The ribosome contains a nuclease component which will activate and destroy the mRNA if stalled for too long</a:t>
            </a:r>
            <a:endParaRPr sz="1700">
              <a:latin typeface="Josefin Sans"/>
              <a:ea typeface="Josefin Sans"/>
              <a:cs typeface="Josefin Sans"/>
              <a:sym typeface="Josefin Sans"/>
            </a:endParaRPr>
          </a:p>
        </p:txBody>
      </p:sp>
      <p:sp>
        <p:nvSpPr>
          <p:cNvPr id="234" name="Google Shape;234;p39"/>
          <p:cNvSpPr txBox="1"/>
          <p:nvPr/>
        </p:nvSpPr>
        <p:spPr>
          <a:xfrm>
            <a:off x="5407350" y="4525575"/>
            <a:ext cx="2234100" cy="4863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None/>
            </a:pPr>
            <a:r>
              <a:rPr lang="en" sz="1700">
                <a:latin typeface="Josefin Sans"/>
                <a:ea typeface="Josefin Sans"/>
                <a:cs typeface="Josefin Sans"/>
                <a:sym typeface="Josefin Sans"/>
              </a:rPr>
              <a:t>Unprotected mRNA</a:t>
            </a:r>
            <a:endParaRPr sz="1700">
              <a:latin typeface="Josefin Sans"/>
              <a:ea typeface="Josefin Sans"/>
              <a:cs typeface="Josefin Sans"/>
              <a:sym typeface="Josefin Sans"/>
            </a:endParaRPr>
          </a:p>
        </p:txBody>
      </p:sp>
      <p:sp>
        <p:nvSpPr>
          <p:cNvPr id="235" name="Google Shape;235;p39"/>
          <p:cNvSpPr txBox="1"/>
          <p:nvPr/>
        </p:nvSpPr>
        <p:spPr>
          <a:xfrm>
            <a:off x="5483550" y="3963075"/>
            <a:ext cx="347400" cy="4863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1600"/>
              </a:spcAft>
              <a:buNone/>
            </a:pPr>
            <a:r>
              <a:rPr lang="en" sz="1700">
                <a:latin typeface="Josefin Sans"/>
                <a:ea typeface="Josefin Sans"/>
                <a:cs typeface="Josefin Sans"/>
                <a:sym typeface="Josefin Sans"/>
              </a:rPr>
              <a:t>3’</a:t>
            </a:r>
            <a:endParaRPr sz="1700">
              <a:latin typeface="Josefin Sans"/>
              <a:ea typeface="Josefin Sans"/>
              <a:cs typeface="Josefin Sans"/>
              <a:sym typeface="Josefin Sans"/>
            </a:endParaRPr>
          </a:p>
        </p:txBody>
      </p:sp>
      <p:sp>
        <p:nvSpPr>
          <p:cNvPr id="236" name="Google Shape;236;p39"/>
          <p:cNvSpPr/>
          <p:nvPr/>
        </p:nvSpPr>
        <p:spPr>
          <a:xfrm rot="-6813432">
            <a:off x="5063214" y="4359384"/>
            <a:ext cx="409093" cy="219655"/>
          </a:xfrm>
          <a:prstGeom prst="rightArrow">
            <a:avLst>
              <a:gd fmla="val 37589" name="adj1"/>
              <a:gd fmla="val 75105" name="adj2"/>
            </a:avLst>
          </a:prstGeom>
          <a:solidFill>
            <a:srgbClr val="59595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4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Codon Optimization</a:t>
            </a:r>
            <a:endParaRPr sz="3000">
              <a:solidFill>
                <a:schemeClr val="accent5"/>
              </a:solidFill>
              <a:latin typeface="Josefin Sans"/>
              <a:ea typeface="Josefin Sans"/>
              <a:cs typeface="Josefin Sans"/>
              <a:sym typeface="Josefin Sans"/>
            </a:endParaRPr>
          </a:p>
        </p:txBody>
      </p:sp>
      <p:sp>
        <p:nvSpPr>
          <p:cNvPr id="242" name="Google Shape;242;p40"/>
          <p:cNvSpPr txBox="1"/>
          <p:nvPr/>
        </p:nvSpPr>
        <p:spPr>
          <a:xfrm>
            <a:off x="-69300" y="1078975"/>
            <a:ext cx="5098800" cy="39996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Solutions (to rare codon problem):</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Synthetic Gene method</a:t>
            </a:r>
            <a:endParaRPr sz="1700">
              <a:latin typeface="Josefin Sans"/>
              <a:ea typeface="Josefin Sans"/>
              <a:cs typeface="Josefin Sans"/>
              <a:sym typeface="Josefin Sans"/>
            </a:endParaRPr>
          </a:p>
          <a:p>
            <a:pPr indent="-336550" lvl="2" marL="13716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Optimize translation by replacing rare codons with more common “optimized” codons</a:t>
            </a:r>
            <a:endParaRPr sz="1700">
              <a:latin typeface="Josefin Sans"/>
              <a:ea typeface="Josefin Sans"/>
              <a:cs typeface="Josefin Sans"/>
              <a:sym typeface="Josefin Sans"/>
            </a:endParaRPr>
          </a:p>
          <a:p>
            <a:pPr indent="-336550" lvl="2" marL="1371600" marR="0" rtl="0" algn="l">
              <a:lnSpc>
                <a:spcPct val="115000"/>
              </a:lnSpc>
              <a:spcBef>
                <a:spcPts val="0"/>
              </a:spcBef>
              <a:spcAft>
                <a:spcPts val="0"/>
              </a:spcAft>
              <a:buClr>
                <a:srgbClr val="FFFFFF"/>
              </a:buClr>
              <a:buSzPts val="1700"/>
              <a:buFont typeface="Josefin Sans"/>
              <a:buChar char="■"/>
            </a:pPr>
            <a:r>
              <a:rPr lang="en" sz="1700">
                <a:solidFill>
                  <a:srgbClr val="FFFFFF"/>
                </a:solidFill>
                <a:latin typeface="Josefin Sans"/>
                <a:ea typeface="Josefin Sans"/>
                <a:cs typeface="Josefin Sans"/>
                <a:sym typeface="Josefin Sans"/>
              </a:rPr>
              <a:t>This can be expensive</a:t>
            </a:r>
            <a:endParaRPr sz="1700">
              <a:solidFill>
                <a:srgbClr val="FFFFFF"/>
              </a:solidFill>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Engineered strains that overproduce rare tRNAs</a:t>
            </a:r>
            <a:endParaRPr sz="1700">
              <a:latin typeface="Josefin Sans"/>
              <a:ea typeface="Josefin Sans"/>
              <a:cs typeface="Josefin Sans"/>
              <a:sym typeface="Josefin Sans"/>
            </a:endParaRPr>
          </a:p>
          <a:p>
            <a:pPr indent="-336550" lvl="2" marL="13716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tRNAs are more prevalent in the cell so that the ribosome does not have to pause as frequently</a:t>
            </a:r>
            <a:endParaRPr sz="1700">
              <a:latin typeface="Josefin Sans"/>
              <a:ea typeface="Josefin Sans"/>
              <a:cs typeface="Josefin Sans"/>
              <a:sym typeface="Josefin Sans"/>
            </a:endParaRPr>
          </a:p>
        </p:txBody>
      </p:sp>
      <p:pic>
        <p:nvPicPr>
          <p:cNvPr id="243" name="Google Shape;243;p40"/>
          <p:cNvPicPr preferRelativeResize="0"/>
          <p:nvPr/>
        </p:nvPicPr>
        <p:blipFill>
          <a:blip r:embed="rId3">
            <a:alphaModFix/>
          </a:blip>
          <a:stretch>
            <a:fillRect/>
          </a:stretch>
        </p:blipFill>
        <p:spPr>
          <a:xfrm>
            <a:off x="4893370" y="744425"/>
            <a:ext cx="4280729" cy="3999601"/>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4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49" name="Google Shape;249;p41"/>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t/>
            </a:r>
            <a:endParaRPr/>
          </a:p>
        </p:txBody>
      </p:sp>
      <p:pic>
        <p:nvPicPr>
          <p:cNvPr id="250" name="Google Shape;250;p41"/>
          <p:cNvPicPr preferRelativeResize="0"/>
          <p:nvPr/>
        </p:nvPicPr>
        <p:blipFill>
          <a:blip r:embed="rId3">
            <a:alphaModFix/>
          </a:blip>
          <a:stretch>
            <a:fillRect/>
          </a:stretch>
        </p:blipFill>
        <p:spPr>
          <a:xfrm>
            <a:off x="0" y="304458"/>
            <a:ext cx="9143998" cy="4759483"/>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4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accent5"/>
                </a:solidFill>
                <a:latin typeface="Josefin Sans"/>
                <a:ea typeface="Josefin Sans"/>
                <a:cs typeface="Josefin Sans"/>
                <a:sym typeface="Josefin Sans"/>
              </a:rPr>
              <a:t>Termination Codons</a:t>
            </a:r>
            <a:endParaRPr sz="3000">
              <a:solidFill>
                <a:schemeClr val="accent5"/>
              </a:solidFill>
              <a:latin typeface="Josefin Sans"/>
              <a:ea typeface="Josefin Sans"/>
              <a:cs typeface="Josefin Sans"/>
              <a:sym typeface="Josefin Sans"/>
            </a:endParaRPr>
          </a:p>
        </p:txBody>
      </p:sp>
      <p:sp>
        <p:nvSpPr>
          <p:cNvPr id="256" name="Google Shape;256;p42"/>
          <p:cNvSpPr txBox="1"/>
          <p:nvPr/>
        </p:nvSpPr>
        <p:spPr>
          <a:xfrm>
            <a:off x="235500" y="1155175"/>
            <a:ext cx="4752600" cy="3502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Three termination codons: </a:t>
            </a:r>
            <a:r>
              <a:rPr b="1" lang="en" sz="1700">
                <a:solidFill>
                  <a:schemeClr val="accent1"/>
                </a:solidFill>
                <a:latin typeface="Josefin Sans"/>
                <a:ea typeface="Josefin Sans"/>
                <a:cs typeface="Josefin Sans"/>
                <a:sym typeface="Josefin Sans"/>
              </a:rPr>
              <a:t>UAA</a:t>
            </a:r>
            <a:r>
              <a:rPr lang="en" sz="1700">
                <a:solidFill>
                  <a:srgbClr val="EA9999"/>
                </a:solidFill>
                <a:latin typeface="Josefin Sans"/>
                <a:ea typeface="Josefin Sans"/>
                <a:cs typeface="Josefin Sans"/>
                <a:sym typeface="Josefin Sans"/>
              </a:rPr>
              <a:t>, UGA, UAG</a:t>
            </a:r>
            <a:r>
              <a:rPr lang="en" sz="1700">
                <a:latin typeface="Josefin Sans"/>
                <a:ea typeface="Josefin Sans"/>
                <a:cs typeface="Josefin Sans"/>
                <a:sym typeface="Josefin Sans"/>
              </a:rPr>
              <a:t> with varying effectiveness in </a:t>
            </a:r>
            <a:r>
              <a:rPr i="1" lang="en" sz="1700">
                <a:latin typeface="Josefin Sans"/>
                <a:ea typeface="Josefin Sans"/>
                <a:cs typeface="Josefin Sans"/>
                <a:sym typeface="Josefin Sans"/>
              </a:rPr>
              <a:t>E. coli</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Termination sites recognized by release factors are not restricted to the 3 nts in the termination codon</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The </a:t>
            </a:r>
            <a:r>
              <a:rPr lang="en" sz="1700">
                <a:solidFill>
                  <a:schemeClr val="accent1"/>
                </a:solidFill>
                <a:latin typeface="Josefin Sans"/>
                <a:ea typeface="Josefin Sans"/>
                <a:cs typeface="Josefin Sans"/>
                <a:sym typeface="Josefin Sans"/>
              </a:rPr>
              <a:t>4th nucleotide</a:t>
            </a:r>
            <a:r>
              <a:rPr lang="en" sz="1700">
                <a:latin typeface="Josefin Sans"/>
                <a:ea typeface="Josefin Sans"/>
                <a:cs typeface="Josefin Sans"/>
                <a:sym typeface="Josefin Sans"/>
              </a:rPr>
              <a:t> has a dramatic effect on the effectiveness of the terminator</a:t>
            </a:r>
            <a:endParaRPr sz="1700">
              <a:latin typeface="Josefin Sans"/>
              <a:ea typeface="Josefin Sans"/>
              <a:cs typeface="Josefin Sans"/>
              <a:sym typeface="Josefin Sans"/>
            </a:endParaRPr>
          </a:p>
          <a:p>
            <a:pPr indent="-336550" lvl="1" marL="9144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In every case “U” is the best choice as a 4th nucleotide</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Termination sites recognized by release factors are actually 6 nts long!</a:t>
            </a:r>
            <a:endParaRPr sz="1700">
              <a:latin typeface="Josefin Sans"/>
              <a:ea typeface="Josefin Sans"/>
              <a:cs typeface="Josefin Sans"/>
              <a:sym typeface="Josefin Sans"/>
            </a:endParaRPr>
          </a:p>
        </p:txBody>
      </p:sp>
      <p:pic>
        <p:nvPicPr>
          <p:cNvPr id="257" name="Google Shape;257;p42"/>
          <p:cNvPicPr preferRelativeResize="0"/>
          <p:nvPr/>
        </p:nvPicPr>
        <p:blipFill rotWithShape="1">
          <a:blip r:embed="rId3">
            <a:alphaModFix/>
          </a:blip>
          <a:srcRect b="0" l="0" r="47401" t="0"/>
          <a:stretch/>
        </p:blipFill>
        <p:spPr>
          <a:xfrm>
            <a:off x="5282175" y="0"/>
            <a:ext cx="3861836" cy="5143500"/>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pic>
        <p:nvPicPr>
          <p:cNvPr id="262" name="Google Shape;262;p43"/>
          <p:cNvPicPr preferRelativeResize="0"/>
          <p:nvPr/>
        </p:nvPicPr>
        <p:blipFill rotWithShape="1">
          <a:blip r:embed="rId3">
            <a:alphaModFix/>
          </a:blip>
          <a:srcRect b="20061" l="51943" r="2003" t="16049"/>
          <a:stretch/>
        </p:blipFill>
        <p:spPr>
          <a:xfrm>
            <a:off x="4873625" y="787694"/>
            <a:ext cx="4111625" cy="3995806"/>
          </a:xfrm>
          <a:prstGeom prst="rect">
            <a:avLst/>
          </a:prstGeom>
          <a:noFill/>
          <a:ln>
            <a:noFill/>
          </a:ln>
        </p:spPr>
      </p:pic>
      <p:sp>
        <p:nvSpPr>
          <p:cNvPr id="263" name="Google Shape;263;p43"/>
          <p:cNvSpPr txBox="1"/>
          <p:nvPr>
            <p:ph idx="4294967295"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Protein production considerations </a:t>
            </a:r>
            <a:endParaRPr>
              <a:solidFill>
                <a:srgbClr val="00A1B2"/>
              </a:solidFill>
              <a:latin typeface="Josefin Sans"/>
              <a:ea typeface="Josefin Sans"/>
              <a:cs typeface="Josefin Sans"/>
              <a:sym typeface="Josefin Sans"/>
            </a:endParaRPr>
          </a:p>
        </p:txBody>
      </p:sp>
      <p:sp>
        <p:nvSpPr>
          <p:cNvPr id="264" name="Google Shape;264;p43"/>
          <p:cNvSpPr txBox="1"/>
          <p:nvPr>
            <p:ph idx="4294967295" type="body"/>
          </p:nvPr>
        </p:nvSpPr>
        <p:spPr>
          <a:xfrm>
            <a:off x="387900" y="1299950"/>
            <a:ext cx="4279200" cy="2462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AutoNum type="arabicPeriod"/>
            </a:pPr>
            <a:r>
              <a:rPr lang="en">
                <a:latin typeface="Josefin Sans"/>
                <a:ea typeface="Josefin Sans"/>
                <a:cs typeface="Josefin Sans"/>
                <a:sym typeface="Josefin Sans"/>
              </a:rPr>
              <a:t>GC richness</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AutoNum type="arabicPeriod"/>
            </a:pPr>
            <a:r>
              <a:rPr lang="en">
                <a:latin typeface="Josefin Sans"/>
                <a:ea typeface="Josefin Sans"/>
                <a:cs typeface="Josefin Sans"/>
                <a:sym typeface="Josefin Sans"/>
              </a:rPr>
              <a:t>Inclusion bodies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AutoNum type="arabicPeriod"/>
            </a:pPr>
            <a:r>
              <a:rPr lang="en">
                <a:latin typeface="Josefin Sans"/>
                <a:ea typeface="Josefin Sans"/>
                <a:cs typeface="Josefin Sans"/>
                <a:sym typeface="Josefin Sans"/>
              </a:rPr>
              <a:t>Localization signals </a:t>
            </a:r>
            <a:endParaRPr>
              <a:latin typeface="Josefin Sans"/>
              <a:ea typeface="Josefin Sans"/>
              <a:cs typeface="Josefin Sans"/>
              <a:sym typeface="Josefin Sans"/>
            </a:endParaRPr>
          </a:p>
          <a:p>
            <a:pPr indent="-342900" lvl="0" marL="457200" rtl="0" algn="l">
              <a:spcBef>
                <a:spcPts val="1000"/>
              </a:spcBef>
              <a:spcAft>
                <a:spcPts val="0"/>
              </a:spcAft>
              <a:buSzPts val="1800"/>
              <a:buFont typeface="Josefin Sans"/>
              <a:buAutoNum type="arabicPeriod"/>
            </a:pPr>
            <a:r>
              <a:rPr lang="en">
                <a:latin typeface="Josefin Sans"/>
                <a:ea typeface="Josefin Sans"/>
                <a:cs typeface="Josefin Sans"/>
                <a:sym typeface="Josefin Sans"/>
              </a:rPr>
              <a:t>Purification tags (such as His tags)</a:t>
            </a:r>
            <a:endParaRPr>
              <a:latin typeface="Josefin Sans"/>
              <a:ea typeface="Josefin Sans"/>
              <a:cs typeface="Josefin Sans"/>
              <a:sym typeface="Josefin Sans"/>
            </a:endParaRPr>
          </a:p>
          <a:p>
            <a:pPr indent="0" lvl="0" marL="457200" rtl="0" algn="l">
              <a:spcBef>
                <a:spcPts val="1000"/>
              </a:spcBef>
              <a:spcAft>
                <a:spcPts val="0"/>
              </a:spcAft>
              <a:buNone/>
            </a:pPr>
            <a:r>
              <a:rPr lang="en">
                <a:latin typeface="Josefin Sans"/>
                <a:ea typeface="Josefin Sans"/>
                <a:cs typeface="Josefin Sans"/>
                <a:sym typeface="Josefin Sans"/>
              </a:rPr>
              <a:t> </a:t>
            </a:r>
            <a:endParaRPr>
              <a:latin typeface="Josefin Sans"/>
              <a:ea typeface="Josefin Sans"/>
              <a:cs typeface="Josefin Sans"/>
              <a:sym typeface="Josefin Sans"/>
            </a:endParaRPr>
          </a:p>
          <a:p>
            <a:pPr indent="0" lvl="0" marL="0" rtl="0" algn="l">
              <a:spcBef>
                <a:spcPts val="1000"/>
              </a:spcBef>
              <a:spcAft>
                <a:spcPts val="1000"/>
              </a:spcAft>
              <a:buNone/>
            </a:pPr>
            <a:r>
              <a:t/>
            </a:r>
            <a:endParaRPr>
              <a:latin typeface="Josefin Sans"/>
              <a:ea typeface="Josefin Sans"/>
              <a:cs typeface="Josefin Sans"/>
              <a:sym typeface="Josefin Sans"/>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Josefin Sans"/>
                <a:ea typeface="Josefin Sans"/>
                <a:cs typeface="Josefin Sans"/>
                <a:sym typeface="Josefin Sans"/>
              </a:rPr>
              <a:t>Recap Questions:</a:t>
            </a:r>
            <a:endParaRPr>
              <a:solidFill>
                <a:schemeClr val="dk1"/>
              </a:solidFill>
              <a:latin typeface="Josefin Sans"/>
              <a:ea typeface="Josefin Sans"/>
              <a:cs typeface="Josefin Sans"/>
              <a:sym typeface="Josefin Sans"/>
            </a:endParaRPr>
          </a:p>
          <a:p>
            <a:pPr indent="-342900" lvl="0" marL="457200" rtl="0" algn="l">
              <a:spcBef>
                <a:spcPts val="160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Why is the BL21 system good at amplification?</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What are the advantages/disadvantages of an inducible system?</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Why might signal peptides be useful?</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Why do we use bidirectional terminators?</a:t>
            </a:r>
            <a:endParaRPr>
              <a:solidFill>
                <a:schemeClr val="dk1"/>
              </a:solidFill>
              <a:latin typeface="Josefin Sans"/>
              <a:ea typeface="Josefin Sans"/>
              <a:cs typeface="Josefin Sans"/>
              <a:sym typeface="Josefin Sans"/>
            </a:endParaRPr>
          </a:p>
          <a:p>
            <a:pPr indent="-342900" lvl="0" marL="457200" rtl="0" algn="l">
              <a:spcBef>
                <a:spcPts val="0"/>
              </a:spcBef>
              <a:spcAft>
                <a:spcPts val="0"/>
              </a:spcAft>
              <a:buClr>
                <a:schemeClr val="dk1"/>
              </a:buClr>
              <a:buSzPts val="1800"/>
              <a:buFont typeface="Josefin Sans"/>
              <a:buAutoNum type="arabicPeriod"/>
            </a:pPr>
            <a:r>
              <a:rPr lang="en">
                <a:solidFill>
                  <a:schemeClr val="dk1"/>
                </a:solidFill>
                <a:latin typeface="Josefin Sans"/>
                <a:ea typeface="Josefin Sans"/>
                <a:cs typeface="Josefin Sans"/>
                <a:sym typeface="Josefin Sans"/>
              </a:rPr>
              <a:t>What is a consensus sequence?</a:t>
            </a:r>
            <a:endParaRPr>
              <a:solidFill>
                <a:schemeClr val="dk1"/>
              </a:solidFill>
              <a:latin typeface="Josefin Sans"/>
              <a:ea typeface="Josefin Sans"/>
              <a:cs typeface="Josefin Sans"/>
              <a:sym typeface="Josefin Sans"/>
            </a:endParaRPr>
          </a:p>
        </p:txBody>
      </p:sp>
      <p:sp>
        <p:nvSpPr>
          <p:cNvPr id="108" name="Google Shape;108;p26"/>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Recap: Genetic Circuits I</a:t>
            </a:r>
            <a:r>
              <a:rPr lang="en">
                <a:solidFill>
                  <a:schemeClr val="accent5"/>
                </a:solidFill>
                <a:latin typeface="Josefin Sans"/>
                <a:ea typeface="Josefin Sans"/>
                <a:cs typeface="Josefin Sans"/>
                <a:sym typeface="Josefin Sans"/>
              </a:rPr>
              <a:t> </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406400" lvl="0" marL="457200" rtl="0" algn="ctr">
              <a:spcBef>
                <a:spcPts val="0"/>
              </a:spcBef>
              <a:spcAft>
                <a:spcPts val="0"/>
              </a:spcAft>
              <a:buClr>
                <a:srgbClr val="00A1B2"/>
              </a:buClr>
              <a:buSzPts val="2800"/>
              <a:buFont typeface="Josefin Sans"/>
              <a:buAutoNum type="arabicPeriod"/>
            </a:pPr>
            <a:r>
              <a:rPr lang="en">
                <a:solidFill>
                  <a:srgbClr val="00A1B2"/>
                </a:solidFill>
                <a:latin typeface="Josefin Sans"/>
                <a:ea typeface="Josefin Sans"/>
                <a:cs typeface="Josefin Sans"/>
                <a:sym typeface="Josefin Sans"/>
              </a:rPr>
              <a:t>GC richness</a:t>
            </a:r>
            <a:endParaRPr>
              <a:solidFill>
                <a:srgbClr val="00A1B2"/>
              </a:solidFill>
              <a:latin typeface="Josefin Sans"/>
              <a:ea typeface="Josefin Sans"/>
              <a:cs typeface="Josefin Sans"/>
              <a:sym typeface="Josefin Sans"/>
            </a:endParaRPr>
          </a:p>
        </p:txBody>
      </p:sp>
      <p:sp>
        <p:nvSpPr>
          <p:cNvPr id="270" name="Google Shape;270;p44"/>
          <p:cNvSpPr txBox="1"/>
          <p:nvPr>
            <p:ph idx="1" type="body"/>
          </p:nvPr>
        </p:nvSpPr>
        <p:spPr>
          <a:xfrm>
            <a:off x="159300" y="1076275"/>
            <a:ext cx="8832300" cy="341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If secondary structures (hairpins/stem-loop, double-stranded RNA) in DNA or RNA forms:</a:t>
            </a:r>
            <a:endParaRPr>
              <a:latin typeface="Josefin Sans"/>
              <a:ea typeface="Josefin Sans"/>
              <a:cs typeface="Josefin Sans"/>
              <a:sym typeface="Josefin Sans"/>
            </a:endParaRPr>
          </a:p>
          <a:p>
            <a:pPr indent="0" lvl="0" marL="0" rtl="0" algn="l">
              <a:spcBef>
                <a:spcPts val="1600"/>
              </a:spcBef>
              <a:spcAft>
                <a:spcPts val="0"/>
              </a:spcAft>
              <a:buNone/>
            </a:pPr>
            <a:r>
              <a:t/>
            </a:r>
            <a:endParaRPr>
              <a:latin typeface="Josefin Sans"/>
              <a:ea typeface="Josefin Sans"/>
              <a:cs typeface="Josefin Sans"/>
              <a:sym typeface="Josefin Sans"/>
            </a:endParaRPr>
          </a:p>
          <a:p>
            <a:pPr indent="0" lvl="0" marL="0" rtl="0" algn="l">
              <a:spcBef>
                <a:spcPts val="1600"/>
              </a:spcBef>
              <a:spcAft>
                <a:spcPts val="0"/>
              </a:spcAft>
              <a:buNone/>
            </a:pPr>
            <a:r>
              <a:rPr lang="en">
                <a:latin typeface="Josefin Sans"/>
                <a:ea typeface="Josefin Sans"/>
                <a:cs typeface="Josefin Sans"/>
                <a:sym typeface="Josefin Sans"/>
              </a:rPr>
              <a:t> 							System =  </a:t>
            </a:r>
            <a:endParaRPr>
              <a:latin typeface="Josefin Sans"/>
              <a:ea typeface="Josefin Sans"/>
              <a:cs typeface="Josefin Sans"/>
              <a:sym typeface="Josefin Sans"/>
            </a:endParaRPr>
          </a:p>
          <a:p>
            <a:pPr indent="0" lvl="0" marL="0" rtl="0" algn="l">
              <a:spcBef>
                <a:spcPts val="1600"/>
              </a:spcBef>
              <a:spcAft>
                <a:spcPts val="0"/>
              </a:spcAft>
              <a:buNone/>
            </a:pPr>
            <a:r>
              <a:t/>
            </a:r>
            <a:endParaRPr>
              <a:latin typeface="Josefin Sans"/>
              <a:ea typeface="Josefin Sans"/>
              <a:cs typeface="Josefin Sans"/>
              <a:sym typeface="Josefin Sans"/>
            </a:endParaRPr>
          </a:p>
          <a:p>
            <a:pPr indent="0" lvl="0" marL="0" rtl="0" algn="l">
              <a:spcBef>
                <a:spcPts val="1600"/>
              </a:spcBef>
              <a:spcAft>
                <a:spcPts val="0"/>
              </a:spcAft>
              <a:buNone/>
            </a:pPr>
            <a:r>
              <a:t/>
            </a:r>
            <a:endParaRPr>
              <a:latin typeface="Josefin Sans"/>
              <a:ea typeface="Josefin Sans"/>
              <a:cs typeface="Josefin Sans"/>
              <a:sym typeface="Josefin Sans"/>
            </a:endParaRPr>
          </a:p>
          <a:p>
            <a:pPr indent="0" lvl="0" marL="457200" rtl="0" algn="ctr">
              <a:spcBef>
                <a:spcPts val="1600"/>
              </a:spcBef>
              <a:spcAft>
                <a:spcPts val="1600"/>
              </a:spcAft>
              <a:buNone/>
            </a:pPr>
            <a:r>
              <a:rPr lang="en">
                <a:latin typeface="Josefin Sans"/>
                <a:ea typeface="Josefin Sans"/>
                <a:cs typeface="Josefin Sans"/>
                <a:sym typeface="Josefin Sans"/>
              </a:rPr>
              <a:t>Why is this included in this section? Because you’d have no RNA. And you’d have no protein. And you’d have no happiness.</a:t>
            </a:r>
            <a:endParaRPr>
              <a:latin typeface="Josefin Sans"/>
              <a:ea typeface="Josefin Sans"/>
              <a:cs typeface="Josefin Sans"/>
              <a:sym typeface="Josefin Sans"/>
            </a:endParaRPr>
          </a:p>
        </p:txBody>
      </p:sp>
      <p:pic>
        <p:nvPicPr>
          <p:cNvPr id="271" name="Google Shape;271;p44"/>
          <p:cNvPicPr preferRelativeResize="0"/>
          <p:nvPr/>
        </p:nvPicPr>
        <p:blipFill rotWithShape="1">
          <a:blip r:embed="rId4">
            <a:alphaModFix/>
          </a:blip>
          <a:srcRect b="28573" l="25828" r="19601" t="9686"/>
          <a:stretch/>
        </p:blipFill>
        <p:spPr>
          <a:xfrm>
            <a:off x="4831775" y="1967350"/>
            <a:ext cx="1475500" cy="1818399"/>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2. Inclusion Bodies</a:t>
            </a:r>
            <a:endParaRPr>
              <a:solidFill>
                <a:srgbClr val="00A1B2"/>
              </a:solidFill>
              <a:latin typeface="Josefin Sans"/>
              <a:ea typeface="Josefin Sans"/>
              <a:cs typeface="Josefin Sans"/>
              <a:sym typeface="Josefin Sans"/>
            </a:endParaRPr>
          </a:p>
        </p:txBody>
      </p:sp>
      <p:sp>
        <p:nvSpPr>
          <p:cNvPr id="277" name="Google Shape;277;p45"/>
          <p:cNvSpPr txBox="1"/>
          <p:nvPr>
            <p:ph idx="1" type="body"/>
          </p:nvPr>
        </p:nvSpPr>
        <p:spPr>
          <a:xfrm>
            <a:off x="311700" y="1152475"/>
            <a:ext cx="54729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Aggregates of (denatured) protein that form when too much recombinant proteins are expressed. </a:t>
            </a:r>
            <a:endParaRPr>
              <a:latin typeface="Josefin Sans"/>
              <a:ea typeface="Josefin Sans"/>
              <a:cs typeface="Josefin Sans"/>
              <a:sym typeface="Josefin Sans"/>
            </a:endParaRPr>
          </a:p>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They are normally formed in the cytoplasm, but can also be in the periplasm if a secretion tag is fused to the protein. </a:t>
            </a:r>
            <a:endParaRPr>
              <a:latin typeface="Josefin Sans"/>
              <a:ea typeface="Josefin Sans"/>
              <a:cs typeface="Josefin Sans"/>
              <a:sym typeface="Josefin Sans"/>
            </a:endParaRPr>
          </a:p>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Highly hydrophobic proteins are more prone to this problem. </a:t>
            </a:r>
            <a:endParaRPr>
              <a:latin typeface="Josefin Sans"/>
              <a:ea typeface="Josefin Sans"/>
              <a:cs typeface="Josefin Sans"/>
              <a:sym typeface="Josefin Sans"/>
            </a:endParaRPr>
          </a:p>
        </p:txBody>
      </p:sp>
      <p:pic>
        <p:nvPicPr>
          <p:cNvPr id="278" name="Google Shape;278;p45"/>
          <p:cNvPicPr preferRelativeResize="0"/>
          <p:nvPr/>
        </p:nvPicPr>
        <p:blipFill rotWithShape="1">
          <a:blip r:embed="rId3">
            <a:alphaModFix/>
          </a:blip>
          <a:srcRect b="0" l="0" r="0" t="16065"/>
          <a:stretch/>
        </p:blipFill>
        <p:spPr>
          <a:xfrm>
            <a:off x="6082275" y="202150"/>
            <a:ext cx="2462050" cy="4132874"/>
          </a:xfrm>
          <a:prstGeom prst="rect">
            <a:avLst/>
          </a:prstGeom>
          <a:noFill/>
          <a:ln>
            <a:noFill/>
          </a:ln>
        </p:spPr>
      </p:pic>
      <p:sp>
        <p:nvSpPr>
          <p:cNvPr id="279" name="Google Shape;279;p45"/>
          <p:cNvSpPr txBox="1"/>
          <p:nvPr/>
        </p:nvSpPr>
        <p:spPr>
          <a:xfrm>
            <a:off x="6611750" y="4340275"/>
            <a:ext cx="7337400" cy="85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Haries et al. 2008</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3. </a:t>
            </a:r>
            <a:r>
              <a:rPr lang="en">
                <a:solidFill>
                  <a:srgbClr val="00A1B2"/>
                </a:solidFill>
                <a:latin typeface="Josefin Sans"/>
                <a:ea typeface="Josefin Sans"/>
                <a:cs typeface="Josefin Sans"/>
                <a:sym typeface="Josefin Sans"/>
              </a:rPr>
              <a:t>Endogenous Localization Signals</a:t>
            </a:r>
            <a:r>
              <a:rPr lang="en">
                <a:solidFill>
                  <a:srgbClr val="00A1B2"/>
                </a:solidFill>
                <a:latin typeface="Josefin Sans"/>
                <a:ea typeface="Josefin Sans"/>
                <a:cs typeface="Josefin Sans"/>
                <a:sym typeface="Josefin Sans"/>
              </a:rPr>
              <a:t> </a:t>
            </a:r>
            <a:endParaRPr>
              <a:solidFill>
                <a:srgbClr val="00A1B2"/>
              </a:solidFill>
              <a:latin typeface="Josefin Sans"/>
              <a:ea typeface="Josefin Sans"/>
              <a:cs typeface="Josefin Sans"/>
              <a:sym typeface="Josefin Sans"/>
            </a:endParaRPr>
          </a:p>
        </p:txBody>
      </p:sp>
      <p:sp>
        <p:nvSpPr>
          <p:cNvPr id="285" name="Google Shape;285;p46"/>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Localization signals tell the protein where to go in the cell</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Ex. chloroplast, nucleus </a:t>
            </a:r>
            <a:endParaRPr>
              <a:latin typeface="Josefin Sans"/>
              <a:ea typeface="Josefin Sans"/>
              <a:cs typeface="Josefin Sans"/>
              <a:sym typeface="Josefin Sans"/>
            </a:endParaRPr>
          </a:p>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BUT… this signal could interfere with purification tags</a:t>
            </a:r>
            <a:endParaRPr>
              <a:latin typeface="Josefin Sans"/>
              <a:ea typeface="Josefin Sans"/>
              <a:cs typeface="Josefin Sans"/>
              <a:sym typeface="Josefin Sans"/>
            </a:endParaRPr>
          </a:p>
          <a:p>
            <a:pPr indent="0" lvl="0" marL="0" rtl="0" algn="l">
              <a:spcBef>
                <a:spcPts val="1600"/>
              </a:spcBef>
              <a:spcAft>
                <a:spcPts val="0"/>
              </a:spcAft>
              <a:buNone/>
            </a:pPr>
            <a:r>
              <a:t/>
            </a:r>
            <a:endParaRPr>
              <a:latin typeface="Josefin Sans"/>
              <a:ea typeface="Josefin Sans"/>
              <a:cs typeface="Josefin Sans"/>
              <a:sym typeface="Josefin Sans"/>
            </a:endParaRPr>
          </a:p>
          <a:p>
            <a:pPr indent="0" lvl="0" marL="0" rtl="0" algn="l">
              <a:spcBef>
                <a:spcPts val="1600"/>
              </a:spcBef>
              <a:spcAft>
                <a:spcPts val="1600"/>
              </a:spcAft>
              <a:buNone/>
            </a:pPr>
            <a:r>
              <a:t/>
            </a:r>
            <a:endParaRPr>
              <a:latin typeface="Josefin Sans"/>
              <a:ea typeface="Josefin Sans"/>
              <a:cs typeface="Josefin Sans"/>
              <a:sym typeface="Josefin Sans"/>
            </a:endParaRPr>
          </a:p>
        </p:txBody>
      </p:sp>
      <p:pic>
        <p:nvPicPr>
          <p:cNvPr id="286" name="Google Shape;286;p46"/>
          <p:cNvPicPr preferRelativeResize="0"/>
          <p:nvPr/>
        </p:nvPicPr>
        <p:blipFill>
          <a:blip r:embed="rId3">
            <a:alphaModFix/>
          </a:blip>
          <a:stretch>
            <a:fillRect/>
          </a:stretch>
        </p:blipFill>
        <p:spPr>
          <a:xfrm>
            <a:off x="204575" y="2289249"/>
            <a:ext cx="8329669" cy="2440099"/>
          </a:xfrm>
          <a:prstGeom prst="rect">
            <a:avLst/>
          </a:prstGeom>
          <a:noFill/>
          <a:ln>
            <a:noFill/>
          </a:ln>
        </p:spPr>
      </p:pic>
      <p:sp>
        <p:nvSpPr>
          <p:cNvPr id="287" name="Google Shape;287;p46"/>
          <p:cNvSpPr/>
          <p:nvPr/>
        </p:nvSpPr>
        <p:spPr>
          <a:xfrm>
            <a:off x="1266400" y="3117300"/>
            <a:ext cx="954600" cy="175200"/>
          </a:xfrm>
          <a:prstGeom prst="rect">
            <a:avLst/>
          </a:prstGeom>
          <a:noFill/>
          <a:ln cap="flat" cmpd="sng" w="38100">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47"/>
          <p:cNvSpPr txBox="1"/>
          <p:nvPr>
            <p:ph idx="1" type="body"/>
          </p:nvPr>
        </p:nvSpPr>
        <p:spPr>
          <a:xfrm>
            <a:off x="4876800" y="1381075"/>
            <a:ext cx="4717500" cy="93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2. If t</a:t>
            </a:r>
            <a:r>
              <a:rPr lang="en">
                <a:latin typeface="Josefin Sans"/>
                <a:ea typeface="Josefin Sans"/>
                <a:cs typeface="Josefin Sans"/>
                <a:sym typeface="Josefin Sans"/>
              </a:rPr>
              <a:t>his signal could interfere with purification tags…..</a:t>
            </a:r>
            <a:endParaRPr>
              <a:latin typeface="Josefin Sans"/>
              <a:ea typeface="Josefin Sans"/>
              <a:cs typeface="Josefin Sans"/>
              <a:sym typeface="Josefin Sans"/>
            </a:endParaRPr>
          </a:p>
          <a:p>
            <a:pPr indent="0" lvl="0" marL="0" rtl="0" algn="ctr">
              <a:spcBef>
                <a:spcPts val="1600"/>
              </a:spcBef>
              <a:spcAft>
                <a:spcPts val="0"/>
              </a:spcAft>
              <a:buNone/>
            </a:pPr>
            <a:r>
              <a:rPr lang="en">
                <a:latin typeface="Josefin Sans"/>
                <a:ea typeface="Josefin Sans"/>
                <a:cs typeface="Josefin Sans"/>
                <a:sym typeface="Josefin Sans"/>
              </a:rPr>
              <a:t>	What do we do? </a:t>
            </a:r>
            <a:endParaRPr>
              <a:latin typeface="Josefin Sans"/>
              <a:ea typeface="Josefin Sans"/>
              <a:cs typeface="Josefin Sans"/>
              <a:sym typeface="Josefin Sans"/>
            </a:endParaRPr>
          </a:p>
          <a:p>
            <a:pPr indent="0" lvl="0" marL="0" rtl="0" algn="ctr">
              <a:spcBef>
                <a:spcPts val="1600"/>
              </a:spcBef>
              <a:spcAft>
                <a:spcPts val="0"/>
              </a:spcAft>
              <a:buNone/>
            </a:pPr>
            <a:r>
              <a:t/>
            </a:r>
            <a:endParaRPr>
              <a:latin typeface="Josefin Sans"/>
              <a:ea typeface="Josefin Sans"/>
              <a:cs typeface="Josefin Sans"/>
              <a:sym typeface="Josefin Sans"/>
            </a:endParaRPr>
          </a:p>
          <a:p>
            <a:pPr indent="0" lvl="0" marL="0" rtl="0" algn="ctr">
              <a:spcBef>
                <a:spcPts val="1600"/>
              </a:spcBef>
              <a:spcAft>
                <a:spcPts val="1600"/>
              </a:spcAft>
              <a:buNone/>
            </a:pPr>
            <a:r>
              <a:t/>
            </a:r>
            <a:endParaRPr>
              <a:latin typeface="Josefin Sans"/>
              <a:ea typeface="Josefin Sans"/>
              <a:cs typeface="Josefin Sans"/>
              <a:sym typeface="Josefin Sans"/>
            </a:endParaRPr>
          </a:p>
        </p:txBody>
      </p:sp>
      <p:pic>
        <p:nvPicPr>
          <p:cNvPr id="293" name="Google Shape;293;p47"/>
          <p:cNvPicPr preferRelativeResize="0"/>
          <p:nvPr/>
        </p:nvPicPr>
        <p:blipFill>
          <a:blip r:embed="rId3">
            <a:alphaModFix/>
          </a:blip>
          <a:stretch>
            <a:fillRect/>
          </a:stretch>
        </p:blipFill>
        <p:spPr>
          <a:xfrm>
            <a:off x="2977000" y="1851300"/>
            <a:ext cx="2873075" cy="2873075"/>
          </a:xfrm>
          <a:prstGeom prst="rect">
            <a:avLst/>
          </a:prstGeom>
          <a:noFill/>
          <a:ln>
            <a:noFill/>
          </a:ln>
        </p:spPr>
      </p:pic>
      <p:sp>
        <p:nvSpPr>
          <p:cNvPr id="294" name="Google Shape;294;p47"/>
          <p:cNvSpPr txBox="1"/>
          <p:nvPr>
            <p:ph idx="1" type="body"/>
          </p:nvPr>
        </p:nvSpPr>
        <p:spPr>
          <a:xfrm>
            <a:off x="-768925" y="712575"/>
            <a:ext cx="5711700" cy="1383000"/>
          </a:xfrm>
          <a:prstGeom prst="rect">
            <a:avLst/>
          </a:prstGeom>
        </p:spPr>
        <p:txBody>
          <a:bodyPr anchorCtr="0" anchor="t" bIns="91425" lIns="91425" spcFirstLastPara="1" rIns="91425" wrap="square" tIns="91425">
            <a:noAutofit/>
          </a:bodyPr>
          <a:lstStyle/>
          <a:p>
            <a:pPr indent="-342900" lvl="0" marL="457200" rtl="0" algn="ctr">
              <a:spcBef>
                <a:spcPts val="0"/>
              </a:spcBef>
              <a:spcAft>
                <a:spcPts val="0"/>
              </a:spcAft>
              <a:buSzPts val="1800"/>
              <a:buFont typeface="Josefin Sans"/>
              <a:buAutoNum type="arabicPeriod"/>
            </a:pPr>
            <a:r>
              <a:rPr lang="en">
                <a:latin typeface="Josefin Sans"/>
                <a:ea typeface="Josefin Sans"/>
                <a:cs typeface="Josefin Sans"/>
                <a:sym typeface="Josefin Sans"/>
              </a:rPr>
              <a:t>Why do we need this in Synbio/</a:t>
            </a:r>
            <a:endParaRPr>
              <a:latin typeface="Josefin Sans"/>
              <a:ea typeface="Josefin Sans"/>
              <a:cs typeface="Josefin Sans"/>
              <a:sym typeface="Josefin Sans"/>
            </a:endParaRPr>
          </a:p>
          <a:p>
            <a:pPr indent="0" lvl="0" marL="457200" rtl="0" algn="ctr">
              <a:spcBef>
                <a:spcPts val="1600"/>
              </a:spcBef>
              <a:spcAft>
                <a:spcPts val="0"/>
              </a:spcAft>
              <a:buNone/>
            </a:pPr>
            <a:r>
              <a:rPr lang="en">
                <a:latin typeface="Josefin Sans"/>
                <a:ea typeface="Josefin Sans"/>
                <a:cs typeface="Josefin Sans"/>
                <a:sym typeface="Josefin Sans"/>
              </a:rPr>
              <a:t>Protein synthesis?</a:t>
            </a:r>
            <a:endParaRPr>
              <a:latin typeface="Josefin Sans"/>
              <a:ea typeface="Josefin Sans"/>
              <a:cs typeface="Josefin Sans"/>
              <a:sym typeface="Josefin Sans"/>
            </a:endParaRPr>
          </a:p>
          <a:p>
            <a:pPr indent="0" lvl="0" marL="457200" rtl="0" algn="ctr">
              <a:spcBef>
                <a:spcPts val="1600"/>
              </a:spcBef>
              <a:spcAft>
                <a:spcPts val="1600"/>
              </a:spcAft>
              <a:buNone/>
            </a:pPr>
            <a:r>
              <a:t/>
            </a:r>
            <a:endParaRPr>
              <a:latin typeface="Josefin Sans"/>
              <a:ea typeface="Josefin Sans"/>
              <a:cs typeface="Josefin Sans"/>
              <a:sym typeface="Josefin San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48"/>
          <p:cNvSpPr txBox="1"/>
          <p:nvPr>
            <p:ph idx="1" type="body"/>
          </p:nvPr>
        </p:nvSpPr>
        <p:spPr>
          <a:xfrm>
            <a:off x="173175" y="390475"/>
            <a:ext cx="8583000" cy="138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latin typeface="Josefin Sans"/>
                <a:ea typeface="Josefin Sans"/>
                <a:cs typeface="Josefin Sans"/>
                <a:sym typeface="Josefin Sans"/>
              </a:rPr>
              <a:t>Remember that you have two ends of the protein.</a:t>
            </a:r>
            <a:endParaRPr>
              <a:solidFill>
                <a:srgbClr val="000000"/>
              </a:solidFill>
              <a:latin typeface="Josefin Sans"/>
              <a:ea typeface="Josefin Sans"/>
              <a:cs typeface="Josefin Sans"/>
              <a:sym typeface="Josefin Sans"/>
            </a:endParaRPr>
          </a:p>
          <a:p>
            <a:pPr indent="0" lvl="0" marL="0" rtl="0" algn="ctr">
              <a:spcBef>
                <a:spcPts val="1600"/>
              </a:spcBef>
              <a:spcAft>
                <a:spcPts val="1600"/>
              </a:spcAft>
              <a:buNone/>
            </a:pPr>
            <a:r>
              <a:rPr lang="en">
                <a:solidFill>
                  <a:srgbClr val="000000"/>
                </a:solidFill>
                <a:latin typeface="Josefin Sans"/>
                <a:ea typeface="Josefin Sans"/>
                <a:cs typeface="Josefin Sans"/>
                <a:sym typeface="Josefin Sans"/>
              </a:rPr>
              <a:t>This is why construct design is so </a:t>
            </a:r>
            <a:r>
              <a:rPr b="1" lang="en">
                <a:solidFill>
                  <a:srgbClr val="000000"/>
                </a:solidFill>
                <a:latin typeface="Josefin Sans"/>
                <a:ea typeface="Josefin Sans"/>
                <a:cs typeface="Josefin Sans"/>
                <a:sym typeface="Josefin Sans"/>
              </a:rPr>
              <a:t>important</a:t>
            </a:r>
            <a:r>
              <a:rPr lang="en">
                <a:solidFill>
                  <a:srgbClr val="000000"/>
                </a:solidFill>
                <a:latin typeface="Josefin Sans"/>
                <a:ea typeface="Josefin Sans"/>
                <a:cs typeface="Josefin Sans"/>
                <a:sym typeface="Josefin Sans"/>
              </a:rPr>
              <a:t>!</a:t>
            </a:r>
            <a:endParaRPr>
              <a:solidFill>
                <a:srgbClr val="000000"/>
              </a:solidFill>
              <a:latin typeface="Josefin Sans"/>
              <a:ea typeface="Josefin Sans"/>
              <a:cs typeface="Josefin Sans"/>
              <a:sym typeface="Josefin Sans"/>
            </a:endParaRPr>
          </a:p>
        </p:txBody>
      </p:sp>
      <p:sp>
        <p:nvSpPr>
          <p:cNvPr id="300" name="Google Shape;300;p48"/>
          <p:cNvSpPr/>
          <p:nvPr/>
        </p:nvSpPr>
        <p:spPr>
          <a:xfrm>
            <a:off x="1257300" y="2260050"/>
            <a:ext cx="6837300" cy="311700"/>
          </a:xfrm>
          <a:prstGeom prst="roundRect">
            <a:avLst>
              <a:gd fmla="val 16667" name="adj"/>
            </a:avLst>
          </a:prstGeom>
          <a:solidFill>
            <a:srgbClr val="666666"/>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48"/>
          <p:cNvSpPr/>
          <p:nvPr/>
        </p:nvSpPr>
        <p:spPr>
          <a:xfrm>
            <a:off x="1257300" y="2260050"/>
            <a:ext cx="1319700" cy="311700"/>
          </a:xfrm>
          <a:prstGeom prst="roundRect">
            <a:avLst>
              <a:gd fmla="val 16667" name="adj"/>
            </a:avLst>
          </a:prstGeom>
          <a:solidFill>
            <a:srgbClr val="F1919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2" name="Google Shape;302;p48"/>
          <p:cNvSpPr/>
          <p:nvPr/>
        </p:nvSpPr>
        <p:spPr>
          <a:xfrm>
            <a:off x="6774900" y="2260050"/>
            <a:ext cx="1319700" cy="311700"/>
          </a:xfrm>
          <a:prstGeom prst="roundRect">
            <a:avLst>
              <a:gd fmla="val 16667" name="adj"/>
            </a:avLst>
          </a:prstGeom>
          <a:solidFill>
            <a:srgbClr val="00A1B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3" name="Google Shape;303;p48"/>
          <p:cNvSpPr txBox="1"/>
          <p:nvPr>
            <p:ph idx="1" type="body"/>
          </p:nvPr>
        </p:nvSpPr>
        <p:spPr>
          <a:xfrm>
            <a:off x="1108375" y="2697250"/>
            <a:ext cx="1866900" cy="71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N-terminal</a:t>
            </a:r>
            <a:endParaRPr>
              <a:latin typeface="Josefin Sans"/>
              <a:ea typeface="Josefin Sans"/>
              <a:cs typeface="Josefin Sans"/>
              <a:sym typeface="Josefin Sans"/>
            </a:endParaRPr>
          </a:p>
          <a:p>
            <a:pPr indent="0" lvl="0" marL="0" rtl="0" algn="ctr">
              <a:spcBef>
                <a:spcPts val="1600"/>
              </a:spcBef>
              <a:spcAft>
                <a:spcPts val="1600"/>
              </a:spcAft>
              <a:buNone/>
            </a:pPr>
            <a:r>
              <a:rPr lang="en">
                <a:latin typeface="Josefin Sans"/>
                <a:ea typeface="Josefin Sans"/>
                <a:cs typeface="Josefin Sans"/>
                <a:sym typeface="Josefin Sans"/>
              </a:rPr>
              <a:t>(NH3-)</a:t>
            </a:r>
            <a:endParaRPr>
              <a:latin typeface="Josefin Sans"/>
              <a:ea typeface="Josefin Sans"/>
              <a:cs typeface="Josefin Sans"/>
              <a:sym typeface="Josefin Sans"/>
            </a:endParaRPr>
          </a:p>
        </p:txBody>
      </p:sp>
      <p:sp>
        <p:nvSpPr>
          <p:cNvPr id="304" name="Google Shape;304;p48"/>
          <p:cNvSpPr txBox="1"/>
          <p:nvPr>
            <p:ph idx="1" type="body"/>
          </p:nvPr>
        </p:nvSpPr>
        <p:spPr>
          <a:xfrm>
            <a:off x="6684825" y="2776925"/>
            <a:ext cx="1866900" cy="711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Josefin Sans"/>
                <a:ea typeface="Josefin Sans"/>
                <a:cs typeface="Josefin Sans"/>
                <a:sym typeface="Josefin Sans"/>
              </a:rPr>
              <a:t>C-Terminal</a:t>
            </a:r>
            <a:endParaRPr>
              <a:latin typeface="Josefin Sans"/>
              <a:ea typeface="Josefin Sans"/>
              <a:cs typeface="Josefin Sans"/>
              <a:sym typeface="Josefin Sans"/>
            </a:endParaRPr>
          </a:p>
          <a:p>
            <a:pPr indent="0" lvl="0" marL="0" rtl="0" algn="ctr">
              <a:spcBef>
                <a:spcPts val="1600"/>
              </a:spcBef>
              <a:spcAft>
                <a:spcPts val="1600"/>
              </a:spcAft>
              <a:buNone/>
            </a:pPr>
            <a:r>
              <a:rPr lang="en">
                <a:latin typeface="Josefin Sans"/>
                <a:ea typeface="Josefin Sans"/>
                <a:cs typeface="Josefin Sans"/>
                <a:sym typeface="Josefin Sans"/>
              </a:rPr>
              <a:t>(-COOH)</a:t>
            </a:r>
            <a:endParaRPr>
              <a:latin typeface="Josefin Sans"/>
              <a:ea typeface="Josefin Sans"/>
              <a:cs typeface="Josefin Sans"/>
              <a:sym typeface="Josefin San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p49"/>
          <p:cNvSpPr/>
          <p:nvPr/>
        </p:nvSpPr>
        <p:spPr>
          <a:xfrm>
            <a:off x="1257300" y="2260050"/>
            <a:ext cx="6837300" cy="311700"/>
          </a:xfrm>
          <a:prstGeom prst="roundRect">
            <a:avLst>
              <a:gd fmla="val 16667" name="adj"/>
            </a:avLst>
          </a:prstGeom>
          <a:solidFill>
            <a:srgbClr val="000000"/>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0" name="Google Shape;310;p49"/>
          <p:cNvSpPr/>
          <p:nvPr/>
        </p:nvSpPr>
        <p:spPr>
          <a:xfrm>
            <a:off x="1257300" y="2260050"/>
            <a:ext cx="1652100" cy="311700"/>
          </a:xfrm>
          <a:prstGeom prst="roundRect">
            <a:avLst>
              <a:gd fmla="val 16667" name="adj"/>
            </a:avLst>
          </a:prstGeom>
          <a:solidFill>
            <a:schemeClr val="accent4"/>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p49"/>
          <p:cNvSpPr/>
          <p:nvPr/>
        </p:nvSpPr>
        <p:spPr>
          <a:xfrm>
            <a:off x="6774900" y="2260050"/>
            <a:ext cx="1319700" cy="311700"/>
          </a:xfrm>
          <a:prstGeom prst="roundRect">
            <a:avLst>
              <a:gd fmla="val 16667" name="adj"/>
            </a:avLst>
          </a:prstGeom>
          <a:solidFill>
            <a:srgbClr val="00A1B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49"/>
          <p:cNvSpPr txBox="1"/>
          <p:nvPr>
            <p:ph idx="1" type="body"/>
          </p:nvPr>
        </p:nvSpPr>
        <p:spPr>
          <a:xfrm>
            <a:off x="173175" y="390475"/>
            <a:ext cx="8583000" cy="1383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000000"/>
                </a:solidFill>
                <a:latin typeface="Josefin Sans"/>
                <a:ea typeface="Josefin Sans"/>
                <a:cs typeface="Josefin Sans"/>
                <a:sym typeface="Josefin Sans"/>
              </a:rPr>
              <a:t>For example.</a:t>
            </a:r>
            <a:endParaRPr>
              <a:solidFill>
                <a:srgbClr val="000000"/>
              </a:solidFill>
              <a:latin typeface="Josefin Sans"/>
              <a:ea typeface="Josefin Sans"/>
              <a:cs typeface="Josefin Sans"/>
              <a:sym typeface="Josefin Sans"/>
            </a:endParaRPr>
          </a:p>
          <a:p>
            <a:pPr indent="0" lvl="0" marL="0" rtl="0" algn="ctr">
              <a:spcBef>
                <a:spcPts val="1600"/>
              </a:spcBef>
              <a:spcAft>
                <a:spcPts val="1600"/>
              </a:spcAft>
              <a:buNone/>
            </a:pPr>
            <a:r>
              <a:rPr lang="en">
                <a:solidFill>
                  <a:srgbClr val="000000"/>
                </a:solidFill>
                <a:latin typeface="Josefin Sans"/>
                <a:ea typeface="Josefin Sans"/>
                <a:cs typeface="Josefin Sans"/>
                <a:sym typeface="Josefin Sans"/>
              </a:rPr>
              <a:t>If the C terminal of POI folds inward, what’s gonna happen?</a:t>
            </a:r>
            <a:endParaRPr>
              <a:solidFill>
                <a:srgbClr val="000000"/>
              </a:solidFill>
              <a:latin typeface="Josefin Sans"/>
              <a:ea typeface="Josefin Sans"/>
              <a:cs typeface="Josefin Sans"/>
              <a:sym typeface="Josefin Sans"/>
            </a:endParaRPr>
          </a:p>
        </p:txBody>
      </p:sp>
      <p:sp>
        <p:nvSpPr>
          <p:cNvPr id="313" name="Google Shape;313;p49"/>
          <p:cNvSpPr txBox="1"/>
          <p:nvPr>
            <p:ph idx="1" type="body"/>
          </p:nvPr>
        </p:nvSpPr>
        <p:spPr>
          <a:xfrm>
            <a:off x="3221200" y="2209950"/>
            <a:ext cx="1866900" cy="7110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lang="en">
                <a:solidFill>
                  <a:srgbClr val="FFFFFF"/>
                </a:solidFill>
                <a:latin typeface="Josefin Sans"/>
                <a:ea typeface="Josefin Sans"/>
                <a:cs typeface="Josefin Sans"/>
                <a:sym typeface="Josefin Sans"/>
              </a:rPr>
              <a:t>P O I</a:t>
            </a:r>
            <a:endParaRPr>
              <a:solidFill>
                <a:srgbClr val="FFFFFF"/>
              </a:solidFill>
              <a:latin typeface="Josefin Sans"/>
              <a:ea typeface="Josefin Sans"/>
              <a:cs typeface="Josefin Sans"/>
              <a:sym typeface="Josefin Sans"/>
            </a:endParaRPr>
          </a:p>
        </p:txBody>
      </p:sp>
      <p:sp>
        <p:nvSpPr>
          <p:cNvPr id="314" name="Google Shape;314;p49"/>
          <p:cNvSpPr txBox="1"/>
          <p:nvPr/>
        </p:nvSpPr>
        <p:spPr>
          <a:xfrm>
            <a:off x="1257300" y="2222550"/>
            <a:ext cx="19155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rgbClr val="FFFFFF"/>
                </a:solidFill>
                <a:latin typeface="Josefin Sans"/>
                <a:ea typeface="Josefin Sans"/>
                <a:cs typeface="Josefin Sans"/>
                <a:sym typeface="Josefin Sans"/>
              </a:rPr>
              <a:t>Purification Tag</a:t>
            </a:r>
            <a:endParaRPr sz="1600">
              <a:solidFill>
                <a:srgbClr val="FFFFFF"/>
              </a:solidFill>
              <a:latin typeface="Josefin Sans"/>
              <a:ea typeface="Josefin Sans"/>
              <a:cs typeface="Josefin Sans"/>
              <a:sym typeface="Josefin Sans"/>
            </a:endParaRPr>
          </a:p>
        </p:txBody>
      </p:sp>
      <p:pic>
        <p:nvPicPr>
          <p:cNvPr id="315" name="Google Shape;315;p49"/>
          <p:cNvPicPr preferRelativeResize="0"/>
          <p:nvPr/>
        </p:nvPicPr>
        <p:blipFill>
          <a:blip r:embed="rId3">
            <a:alphaModFix/>
          </a:blip>
          <a:stretch>
            <a:fillRect/>
          </a:stretch>
        </p:blipFill>
        <p:spPr>
          <a:xfrm>
            <a:off x="3637100" y="2972083"/>
            <a:ext cx="2171452" cy="2171416"/>
          </a:xfrm>
          <a:prstGeom prst="rect">
            <a:avLst/>
          </a:prstGeom>
          <a:noFill/>
          <a:ln>
            <a:noFill/>
          </a:ln>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50"/>
          <p:cNvSpPr txBox="1"/>
          <p:nvPr>
            <p:ph type="title"/>
          </p:nvPr>
        </p:nvSpPr>
        <p:spPr>
          <a:xfrm>
            <a:off x="2902500" y="3896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4. Purification Tags</a:t>
            </a:r>
            <a:endParaRPr>
              <a:solidFill>
                <a:srgbClr val="00A1B2"/>
              </a:solidFill>
              <a:latin typeface="Josefin Sans"/>
              <a:ea typeface="Josefin Sans"/>
              <a:cs typeface="Josefin Sans"/>
              <a:sym typeface="Josefin Sans"/>
            </a:endParaRPr>
          </a:p>
        </p:txBody>
      </p:sp>
      <p:sp>
        <p:nvSpPr>
          <p:cNvPr id="321" name="Google Shape;321;p50"/>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Josefin Sans"/>
              <a:buChar char="-"/>
            </a:pPr>
            <a:r>
              <a:rPr lang="en">
                <a:latin typeface="Josefin Sans"/>
                <a:ea typeface="Josefin Sans"/>
                <a:cs typeface="Josefin Sans"/>
                <a:sym typeface="Josefin Sans"/>
              </a:rPr>
              <a:t>Tag used for purification! Also called </a:t>
            </a:r>
            <a:r>
              <a:rPr lang="en">
                <a:solidFill>
                  <a:srgbClr val="9900FF"/>
                </a:solidFill>
                <a:latin typeface="Josefin Sans"/>
                <a:ea typeface="Josefin Sans"/>
                <a:cs typeface="Josefin Sans"/>
                <a:sym typeface="Josefin Sans"/>
              </a:rPr>
              <a:t>Affinity tags</a:t>
            </a:r>
            <a:r>
              <a:rPr lang="en">
                <a:latin typeface="Josefin Sans"/>
                <a:ea typeface="Josefin Sans"/>
                <a:cs typeface="Josefin Sans"/>
                <a:sym typeface="Josefin Sans"/>
              </a:rPr>
              <a:t>. </a:t>
            </a:r>
            <a:endParaRPr>
              <a:latin typeface="Josefin Sans"/>
              <a:ea typeface="Josefin Sans"/>
              <a:cs typeface="Josefin Sans"/>
              <a:sym typeface="Josefin Sans"/>
            </a:endParaRPr>
          </a:p>
          <a:p>
            <a:pPr indent="0" lvl="0" marL="457200" rtl="0" algn="l">
              <a:lnSpc>
                <a:spcPct val="100000"/>
              </a:lnSpc>
              <a:spcBef>
                <a:spcPts val="1600"/>
              </a:spcBef>
              <a:spcAft>
                <a:spcPts val="0"/>
              </a:spcAft>
              <a:buNone/>
            </a:pPr>
            <a:r>
              <a:t/>
            </a:r>
            <a:endParaRPr>
              <a:latin typeface="Josefin Sans"/>
              <a:ea typeface="Josefin Sans"/>
              <a:cs typeface="Josefin Sans"/>
              <a:sym typeface="Josefin Sans"/>
            </a:endParaRPr>
          </a:p>
          <a:p>
            <a:pPr indent="-342900" lvl="0" marL="457200" rtl="0" algn="l">
              <a:lnSpc>
                <a:spcPct val="100000"/>
              </a:lnSpc>
              <a:spcBef>
                <a:spcPts val="1600"/>
              </a:spcBef>
              <a:spcAft>
                <a:spcPts val="0"/>
              </a:spcAft>
              <a:buSzPts val="1800"/>
              <a:buFont typeface="Josefin Sans"/>
              <a:buChar char="-"/>
            </a:pPr>
            <a:r>
              <a:rPr lang="en">
                <a:latin typeface="Josefin Sans"/>
                <a:ea typeface="Josefin Sans"/>
                <a:cs typeface="Josefin Sans"/>
                <a:sym typeface="Josefin Sans"/>
              </a:rPr>
              <a:t>His Tag, MBP (Maltose binding protein), GST (Glutathione-S-transferase)</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His tags are more common.</a:t>
            </a:r>
            <a:endParaRPr>
              <a:latin typeface="Josefin Sans"/>
              <a:ea typeface="Josefin Sans"/>
              <a:cs typeface="Josefin Sans"/>
              <a:sym typeface="Josefin Sans"/>
            </a:endParaRPr>
          </a:p>
          <a:p>
            <a:pPr indent="-317500" lvl="1" marL="914400" rtl="0" algn="l">
              <a:spcBef>
                <a:spcPts val="0"/>
              </a:spcBef>
              <a:spcAft>
                <a:spcPts val="0"/>
              </a:spcAft>
              <a:buSzPts val="1400"/>
              <a:buFont typeface="Josefin Sans"/>
              <a:buChar char="-"/>
            </a:pPr>
            <a:r>
              <a:rPr lang="en">
                <a:latin typeface="Josefin Sans"/>
                <a:ea typeface="Josefin Sans"/>
                <a:cs typeface="Josefin Sans"/>
                <a:sym typeface="Josefin Sans"/>
              </a:rPr>
              <a:t>MBP and GST also function as a </a:t>
            </a:r>
            <a:r>
              <a:rPr lang="en">
                <a:solidFill>
                  <a:srgbClr val="9900FF"/>
                </a:solidFill>
                <a:latin typeface="Josefin Sans"/>
                <a:ea typeface="Josefin Sans"/>
                <a:cs typeface="Josefin Sans"/>
                <a:sym typeface="Josefin Sans"/>
              </a:rPr>
              <a:t>solubilizing tag. </a:t>
            </a:r>
            <a:r>
              <a:rPr lang="en">
                <a:solidFill>
                  <a:srgbClr val="434343"/>
                </a:solidFill>
                <a:latin typeface="Josefin Sans"/>
                <a:ea typeface="Josefin Sans"/>
                <a:cs typeface="Josefin Sans"/>
                <a:sym typeface="Josefin Sans"/>
              </a:rPr>
              <a:t>These tags help in chasses like </a:t>
            </a:r>
            <a:r>
              <a:rPr i="1" lang="en">
                <a:solidFill>
                  <a:srgbClr val="434343"/>
                </a:solidFill>
                <a:latin typeface="Josefin Sans"/>
                <a:ea typeface="Josefin Sans"/>
                <a:cs typeface="Josefin Sans"/>
                <a:sym typeface="Josefin Sans"/>
              </a:rPr>
              <a:t>E. coli </a:t>
            </a:r>
            <a:r>
              <a:rPr lang="en">
                <a:solidFill>
                  <a:srgbClr val="434343"/>
                </a:solidFill>
                <a:latin typeface="Josefin Sans"/>
                <a:ea typeface="Josefin Sans"/>
                <a:cs typeface="Josefin Sans"/>
                <a:sym typeface="Josefin Sans"/>
              </a:rPr>
              <a:t>which don’t have chaperones to help fold proteins properly.</a:t>
            </a:r>
            <a:endParaRPr>
              <a:solidFill>
                <a:srgbClr val="434343"/>
              </a:solidFill>
              <a:latin typeface="Josefin Sans"/>
              <a:ea typeface="Josefin Sans"/>
              <a:cs typeface="Josefin Sans"/>
              <a:sym typeface="Josefin Sans"/>
            </a:endParaRPr>
          </a:p>
          <a:p>
            <a:pPr indent="0" lvl="0" marL="914400" rtl="0" algn="l">
              <a:spcBef>
                <a:spcPts val="1600"/>
              </a:spcBef>
              <a:spcAft>
                <a:spcPts val="0"/>
              </a:spcAft>
              <a:buNone/>
            </a:pPr>
            <a:r>
              <a:t/>
            </a:r>
            <a:endParaRPr>
              <a:solidFill>
                <a:srgbClr val="434343"/>
              </a:solidFill>
              <a:latin typeface="Josefin Sans"/>
              <a:ea typeface="Josefin Sans"/>
              <a:cs typeface="Josefin Sans"/>
              <a:sym typeface="Josefin Sans"/>
            </a:endParaRPr>
          </a:p>
          <a:p>
            <a:pPr indent="0" lvl="0" marL="457200" rtl="0" algn="l">
              <a:spcBef>
                <a:spcPts val="1600"/>
              </a:spcBef>
              <a:spcAft>
                <a:spcPts val="0"/>
              </a:spcAft>
              <a:buNone/>
            </a:pPr>
            <a:r>
              <a:t/>
            </a:r>
            <a:endParaRPr>
              <a:latin typeface="Josefin Sans"/>
              <a:ea typeface="Josefin Sans"/>
              <a:cs typeface="Josefin Sans"/>
              <a:sym typeface="Josefin Sans"/>
            </a:endParaRPr>
          </a:p>
          <a:p>
            <a:pPr indent="0" lvl="0" marL="0" rtl="0" algn="l">
              <a:spcBef>
                <a:spcPts val="1600"/>
              </a:spcBef>
              <a:spcAft>
                <a:spcPts val="1600"/>
              </a:spcAft>
              <a:buNone/>
            </a:pPr>
            <a:r>
              <a:t/>
            </a:r>
            <a:endParaRPr>
              <a:latin typeface="Josefin Sans"/>
              <a:ea typeface="Josefin Sans"/>
              <a:cs typeface="Josefin Sans"/>
              <a:sym typeface="Josefin Sans"/>
            </a:endParaRPr>
          </a:p>
        </p:txBody>
      </p:sp>
      <p:sp>
        <p:nvSpPr>
          <p:cNvPr id="322" name="Google Shape;322;p50"/>
          <p:cNvSpPr/>
          <p:nvPr/>
        </p:nvSpPr>
        <p:spPr>
          <a:xfrm>
            <a:off x="955950" y="3860250"/>
            <a:ext cx="6837300" cy="311700"/>
          </a:xfrm>
          <a:prstGeom prst="roundRect">
            <a:avLst>
              <a:gd fmla="val 16667" name="adj"/>
            </a:avLst>
          </a:prstGeom>
          <a:solidFill>
            <a:srgbClr val="666666"/>
          </a:solidFill>
          <a:ln cap="flat" cmpd="sng" w="9525">
            <a:solidFill>
              <a:srgbClr val="43434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50"/>
          <p:cNvSpPr/>
          <p:nvPr/>
        </p:nvSpPr>
        <p:spPr>
          <a:xfrm>
            <a:off x="955950" y="3860250"/>
            <a:ext cx="1794300" cy="311700"/>
          </a:xfrm>
          <a:prstGeom prst="roundRect">
            <a:avLst>
              <a:gd fmla="val 16667" name="adj"/>
            </a:avLst>
          </a:prstGeom>
          <a:solidFill>
            <a:srgbClr val="FF9900"/>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50"/>
          <p:cNvSpPr txBox="1"/>
          <p:nvPr/>
        </p:nvSpPr>
        <p:spPr>
          <a:xfrm>
            <a:off x="969750" y="3784050"/>
            <a:ext cx="17943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600">
                <a:solidFill>
                  <a:srgbClr val="FFFFFF"/>
                </a:solidFill>
              </a:rPr>
              <a:t>H  H  H  H  H   H</a:t>
            </a:r>
            <a:endParaRPr b="1" sz="1600">
              <a:solidFill>
                <a:srgbClr val="FFFFFF"/>
              </a:solidFill>
            </a:endParaRPr>
          </a:p>
        </p:txBody>
      </p:sp>
      <p:sp>
        <p:nvSpPr>
          <p:cNvPr id="325" name="Google Shape;325;p50"/>
          <p:cNvSpPr txBox="1"/>
          <p:nvPr/>
        </p:nvSpPr>
        <p:spPr>
          <a:xfrm>
            <a:off x="1382000" y="4191000"/>
            <a:ext cx="1153500" cy="69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6x His tag</a:t>
            </a:r>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51"/>
          <p:cNvSpPr txBox="1"/>
          <p:nvPr>
            <p:ph type="title"/>
          </p:nvPr>
        </p:nvSpPr>
        <p:spPr>
          <a:xfrm>
            <a:off x="432925" y="5801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00A1B2"/>
                </a:solidFill>
                <a:latin typeface="Josefin Sans"/>
                <a:ea typeface="Josefin Sans"/>
                <a:cs typeface="Josefin Sans"/>
                <a:sym typeface="Josefin Sans"/>
              </a:rPr>
              <a:t>His tags</a:t>
            </a:r>
            <a:endParaRPr>
              <a:solidFill>
                <a:srgbClr val="00A1B2"/>
              </a:solidFill>
              <a:latin typeface="Josefin Sans"/>
              <a:ea typeface="Josefin Sans"/>
              <a:cs typeface="Josefin Sans"/>
              <a:sym typeface="Josefin Sans"/>
            </a:endParaRPr>
          </a:p>
        </p:txBody>
      </p:sp>
      <p:sp>
        <p:nvSpPr>
          <p:cNvPr id="331" name="Google Shape;331;p51"/>
          <p:cNvSpPr txBox="1"/>
          <p:nvPr>
            <p:ph idx="1" type="body"/>
          </p:nvPr>
        </p:nvSpPr>
        <p:spPr>
          <a:xfrm>
            <a:off x="311700" y="1423550"/>
            <a:ext cx="4695300" cy="31644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latin typeface="Josefin Sans"/>
                <a:ea typeface="Josefin Sans"/>
                <a:cs typeface="Josefin Sans"/>
                <a:sym typeface="Josefin Sans"/>
              </a:rPr>
              <a:t>Usually consists of 6x histidines on the </a:t>
            </a:r>
            <a:r>
              <a:rPr lang="en">
                <a:solidFill>
                  <a:schemeClr val="accent1"/>
                </a:solidFill>
                <a:latin typeface="Josefin Sans"/>
                <a:ea typeface="Josefin Sans"/>
                <a:cs typeface="Josefin Sans"/>
                <a:sym typeface="Josefin Sans"/>
              </a:rPr>
              <a:t>N or C terminus</a:t>
            </a:r>
            <a:r>
              <a:rPr lang="en">
                <a:latin typeface="Josefin Sans"/>
                <a:ea typeface="Josefin Sans"/>
                <a:cs typeface="Josefin Sans"/>
                <a:sym typeface="Josefin Sans"/>
              </a:rPr>
              <a:t> of protein</a:t>
            </a:r>
            <a:endParaRPr>
              <a:latin typeface="Josefin Sans"/>
              <a:ea typeface="Josefin Sans"/>
              <a:cs typeface="Josefin Sans"/>
              <a:sym typeface="Josefin Sans"/>
            </a:endParaRPr>
          </a:p>
          <a:p>
            <a:pPr indent="0" lvl="0" marL="0" rtl="0" algn="l">
              <a:lnSpc>
                <a:spcPct val="115000"/>
              </a:lnSpc>
              <a:spcBef>
                <a:spcPts val="1000"/>
              </a:spcBef>
              <a:spcAft>
                <a:spcPts val="0"/>
              </a:spcAft>
              <a:buNone/>
            </a:pPr>
            <a:r>
              <a:rPr lang="en">
                <a:latin typeface="Josefin Sans"/>
                <a:ea typeface="Josefin Sans"/>
                <a:cs typeface="Josefin Sans"/>
                <a:sym typeface="Josefin Sans"/>
              </a:rPr>
              <a:t>The histidines can bind to Ni</a:t>
            </a:r>
            <a:r>
              <a:rPr baseline="30000" lang="en">
                <a:latin typeface="Josefin Sans"/>
                <a:ea typeface="Josefin Sans"/>
                <a:cs typeface="Josefin Sans"/>
                <a:sym typeface="Josefin Sans"/>
              </a:rPr>
              <a:t>2+</a:t>
            </a:r>
            <a:r>
              <a:rPr lang="en">
                <a:latin typeface="Josefin Sans"/>
                <a:ea typeface="Josefin Sans"/>
                <a:cs typeface="Josefin Sans"/>
                <a:sym typeface="Josefin Sans"/>
              </a:rPr>
              <a:t> on Ni-NTA column, which can be used to isolate protein of interest </a:t>
            </a:r>
            <a:endParaRPr>
              <a:latin typeface="Josefin Sans"/>
              <a:ea typeface="Josefin Sans"/>
              <a:cs typeface="Josefin Sans"/>
              <a:sym typeface="Josefin Sans"/>
            </a:endParaRPr>
          </a:p>
          <a:p>
            <a:pPr indent="0" lvl="0" marL="0" rtl="0" algn="l">
              <a:lnSpc>
                <a:spcPct val="115000"/>
              </a:lnSpc>
              <a:spcBef>
                <a:spcPts val="1000"/>
              </a:spcBef>
              <a:spcAft>
                <a:spcPts val="1000"/>
              </a:spcAft>
              <a:buNone/>
            </a:pPr>
            <a:r>
              <a:rPr lang="en">
                <a:latin typeface="Josefin Sans"/>
                <a:ea typeface="Josefin Sans"/>
                <a:cs typeface="Josefin Sans"/>
                <a:sym typeface="Josefin Sans"/>
              </a:rPr>
              <a:t>Might require a spacer sequence for proper function...</a:t>
            </a:r>
            <a:endParaRPr>
              <a:latin typeface="Josefin Sans"/>
              <a:ea typeface="Josefin Sans"/>
              <a:cs typeface="Josefin Sans"/>
              <a:sym typeface="Josefin Sans"/>
            </a:endParaRPr>
          </a:p>
        </p:txBody>
      </p:sp>
      <p:grpSp>
        <p:nvGrpSpPr>
          <p:cNvPr id="332" name="Google Shape;332;p51"/>
          <p:cNvGrpSpPr/>
          <p:nvPr/>
        </p:nvGrpSpPr>
        <p:grpSpPr>
          <a:xfrm>
            <a:off x="5128560" y="985771"/>
            <a:ext cx="3853137" cy="2810853"/>
            <a:chOff x="2768950" y="163229"/>
            <a:chExt cx="2875475" cy="1997196"/>
          </a:xfrm>
        </p:grpSpPr>
        <p:grpSp>
          <p:nvGrpSpPr>
            <p:cNvPr id="333" name="Google Shape;333;p51"/>
            <p:cNvGrpSpPr/>
            <p:nvPr/>
          </p:nvGrpSpPr>
          <p:grpSpPr>
            <a:xfrm>
              <a:off x="2815370" y="163229"/>
              <a:ext cx="2656733" cy="1842551"/>
              <a:chOff x="2364800" y="287788"/>
              <a:chExt cx="5456425" cy="4116512"/>
            </a:xfrm>
          </p:grpSpPr>
          <p:grpSp>
            <p:nvGrpSpPr>
              <p:cNvPr id="334" name="Google Shape;334;p51"/>
              <p:cNvGrpSpPr/>
              <p:nvPr/>
            </p:nvGrpSpPr>
            <p:grpSpPr>
              <a:xfrm>
                <a:off x="2364800" y="822100"/>
                <a:ext cx="5456425" cy="3582200"/>
                <a:chOff x="3366600" y="828825"/>
                <a:chExt cx="5456425" cy="3582200"/>
              </a:xfrm>
            </p:grpSpPr>
            <p:grpSp>
              <p:nvGrpSpPr>
                <p:cNvPr id="335" name="Google Shape;335;p51"/>
                <p:cNvGrpSpPr/>
                <p:nvPr/>
              </p:nvGrpSpPr>
              <p:grpSpPr>
                <a:xfrm>
                  <a:off x="3607950" y="828825"/>
                  <a:ext cx="588600" cy="1660650"/>
                  <a:chOff x="6788175" y="2718150"/>
                  <a:chExt cx="588600" cy="1660650"/>
                </a:xfrm>
              </p:grpSpPr>
              <p:sp>
                <p:nvSpPr>
                  <p:cNvPr id="336" name="Google Shape;336;p51"/>
                  <p:cNvSpPr/>
                  <p:nvPr/>
                </p:nvSpPr>
                <p:spPr>
                  <a:xfrm>
                    <a:off x="6788175" y="2718150"/>
                    <a:ext cx="588600" cy="1506000"/>
                  </a:xfrm>
                  <a:prstGeom prst="can">
                    <a:avLst>
                      <a:gd fmla="val 25131" name="adj"/>
                    </a:avLst>
                  </a:prstGeom>
                  <a:solidFill>
                    <a:srgbClr val="F3F3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51"/>
                  <p:cNvSpPr/>
                  <p:nvPr/>
                </p:nvSpPr>
                <p:spPr>
                  <a:xfrm>
                    <a:off x="6788175" y="3646000"/>
                    <a:ext cx="588600" cy="578100"/>
                  </a:xfrm>
                  <a:prstGeom prst="can">
                    <a:avLst>
                      <a:gd fmla="val 15122" name="adj"/>
                    </a:avLst>
                  </a:prstGeom>
                  <a:solidFill>
                    <a:srgbClr val="EA9999"/>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51"/>
                  <p:cNvSpPr/>
                  <p:nvPr/>
                </p:nvSpPr>
                <p:spPr>
                  <a:xfrm>
                    <a:off x="6788175" y="3646000"/>
                    <a:ext cx="588600" cy="114300"/>
                  </a:xfrm>
                  <a:prstGeom prst="ellipse">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9" name="Google Shape;339;p51"/>
                  <p:cNvSpPr/>
                  <p:nvPr/>
                </p:nvSpPr>
                <p:spPr>
                  <a:xfrm>
                    <a:off x="6788175" y="2718150"/>
                    <a:ext cx="588600" cy="1545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0" name="Google Shape;340;p51"/>
                  <p:cNvSpPr/>
                  <p:nvPr/>
                </p:nvSpPr>
                <p:spPr>
                  <a:xfrm>
                    <a:off x="7025325" y="4130100"/>
                    <a:ext cx="114300" cy="248700"/>
                  </a:xfrm>
                  <a:prstGeom prst="rect">
                    <a:avLst/>
                  </a:prstGeom>
                  <a:solidFill>
                    <a:srgbClr val="EA999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1" name="Google Shape;341;p51"/>
                  <p:cNvSpPr/>
                  <p:nvPr/>
                </p:nvSpPr>
                <p:spPr>
                  <a:xfrm>
                    <a:off x="6991325" y="4015600"/>
                    <a:ext cx="181500" cy="2085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42" name="Google Shape;342;p51"/>
                <p:cNvSpPr/>
                <p:nvPr/>
              </p:nvSpPr>
              <p:spPr>
                <a:xfrm rot="-2834263">
                  <a:off x="3709423" y="2605145"/>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343" name="Google Shape;343;p51"/>
                <p:cNvGrpSpPr/>
                <p:nvPr/>
              </p:nvGrpSpPr>
              <p:grpSpPr>
                <a:xfrm>
                  <a:off x="5152125" y="828825"/>
                  <a:ext cx="588600" cy="2228488"/>
                  <a:chOff x="4717550" y="828825"/>
                  <a:chExt cx="588600" cy="2228488"/>
                </a:xfrm>
              </p:grpSpPr>
              <p:grpSp>
                <p:nvGrpSpPr>
                  <p:cNvPr id="344" name="Google Shape;344;p51"/>
                  <p:cNvGrpSpPr/>
                  <p:nvPr/>
                </p:nvGrpSpPr>
                <p:grpSpPr>
                  <a:xfrm>
                    <a:off x="4717550" y="828825"/>
                    <a:ext cx="588600" cy="1660650"/>
                    <a:chOff x="6788175" y="2718150"/>
                    <a:chExt cx="588600" cy="1660650"/>
                  </a:xfrm>
                </p:grpSpPr>
                <p:sp>
                  <p:nvSpPr>
                    <p:cNvPr id="345" name="Google Shape;345;p51"/>
                    <p:cNvSpPr/>
                    <p:nvPr/>
                  </p:nvSpPr>
                  <p:spPr>
                    <a:xfrm>
                      <a:off x="6788175" y="2718150"/>
                      <a:ext cx="588600" cy="1506000"/>
                    </a:xfrm>
                    <a:prstGeom prst="can">
                      <a:avLst>
                        <a:gd fmla="val 25131" name="adj"/>
                      </a:avLst>
                    </a:prstGeom>
                    <a:solidFill>
                      <a:srgbClr val="F3F3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51"/>
                    <p:cNvSpPr/>
                    <p:nvPr/>
                  </p:nvSpPr>
                  <p:spPr>
                    <a:xfrm>
                      <a:off x="6788175" y="3646000"/>
                      <a:ext cx="588600" cy="578100"/>
                    </a:xfrm>
                    <a:prstGeom prst="can">
                      <a:avLst>
                        <a:gd fmla="val 15122" name="adj"/>
                      </a:avLst>
                    </a:prstGeom>
                    <a:solidFill>
                      <a:srgbClr val="EA9999"/>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51"/>
                    <p:cNvSpPr/>
                    <p:nvPr/>
                  </p:nvSpPr>
                  <p:spPr>
                    <a:xfrm>
                      <a:off x="6788175" y="3646000"/>
                      <a:ext cx="588600" cy="114300"/>
                    </a:xfrm>
                    <a:prstGeom prst="ellipse">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51"/>
                    <p:cNvSpPr/>
                    <p:nvPr/>
                  </p:nvSpPr>
                  <p:spPr>
                    <a:xfrm>
                      <a:off x="6788175" y="2718150"/>
                      <a:ext cx="588600" cy="1545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9" name="Google Shape;349;p51"/>
                    <p:cNvSpPr/>
                    <p:nvPr/>
                  </p:nvSpPr>
                  <p:spPr>
                    <a:xfrm>
                      <a:off x="7025325" y="4130100"/>
                      <a:ext cx="114300" cy="248700"/>
                    </a:xfrm>
                    <a:prstGeom prst="rect">
                      <a:avLst/>
                    </a:prstGeom>
                    <a:solidFill>
                      <a:srgbClr val="EA999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0" name="Google Shape;350;p51"/>
                    <p:cNvSpPr/>
                    <p:nvPr/>
                  </p:nvSpPr>
                  <p:spPr>
                    <a:xfrm>
                      <a:off x="6991325" y="4015600"/>
                      <a:ext cx="181500" cy="2085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51" name="Google Shape;351;p51"/>
                  <p:cNvSpPr/>
                  <p:nvPr/>
                </p:nvSpPr>
                <p:spPr>
                  <a:xfrm rot="-2834263">
                    <a:off x="4818973" y="2605145"/>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52" name="Google Shape;352;p51"/>
                <p:cNvGrpSpPr/>
                <p:nvPr/>
              </p:nvGrpSpPr>
              <p:grpSpPr>
                <a:xfrm>
                  <a:off x="6693263" y="828825"/>
                  <a:ext cx="588600" cy="2228488"/>
                  <a:chOff x="5827150" y="828825"/>
                  <a:chExt cx="588600" cy="2228488"/>
                </a:xfrm>
              </p:grpSpPr>
              <p:grpSp>
                <p:nvGrpSpPr>
                  <p:cNvPr id="353" name="Google Shape;353;p51"/>
                  <p:cNvGrpSpPr/>
                  <p:nvPr/>
                </p:nvGrpSpPr>
                <p:grpSpPr>
                  <a:xfrm>
                    <a:off x="5827150" y="828825"/>
                    <a:ext cx="588600" cy="1660650"/>
                    <a:chOff x="6788175" y="2718150"/>
                    <a:chExt cx="588600" cy="1660650"/>
                  </a:xfrm>
                </p:grpSpPr>
                <p:sp>
                  <p:nvSpPr>
                    <p:cNvPr id="354" name="Google Shape;354;p51"/>
                    <p:cNvSpPr/>
                    <p:nvPr/>
                  </p:nvSpPr>
                  <p:spPr>
                    <a:xfrm>
                      <a:off x="6788175" y="2718150"/>
                      <a:ext cx="588600" cy="1506000"/>
                    </a:xfrm>
                    <a:prstGeom prst="can">
                      <a:avLst>
                        <a:gd fmla="val 25131" name="adj"/>
                      </a:avLst>
                    </a:prstGeom>
                    <a:solidFill>
                      <a:srgbClr val="F3F3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5" name="Google Shape;355;p51"/>
                    <p:cNvSpPr/>
                    <p:nvPr/>
                  </p:nvSpPr>
                  <p:spPr>
                    <a:xfrm>
                      <a:off x="6788175" y="3646000"/>
                      <a:ext cx="588600" cy="578100"/>
                    </a:xfrm>
                    <a:prstGeom prst="can">
                      <a:avLst>
                        <a:gd fmla="val 15122" name="adj"/>
                      </a:avLst>
                    </a:prstGeom>
                    <a:solidFill>
                      <a:srgbClr val="EA9999"/>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6" name="Google Shape;356;p51"/>
                    <p:cNvSpPr/>
                    <p:nvPr/>
                  </p:nvSpPr>
                  <p:spPr>
                    <a:xfrm>
                      <a:off x="6788175" y="3646000"/>
                      <a:ext cx="588600" cy="114300"/>
                    </a:xfrm>
                    <a:prstGeom prst="ellipse">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7" name="Google Shape;357;p51"/>
                    <p:cNvSpPr/>
                    <p:nvPr/>
                  </p:nvSpPr>
                  <p:spPr>
                    <a:xfrm>
                      <a:off x="6788175" y="2718150"/>
                      <a:ext cx="588600" cy="1545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51"/>
                    <p:cNvSpPr/>
                    <p:nvPr/>
                  </p:nvSpPr>
                  <p:spPr>
                    <a:xfrm>
                      <a:off x="7025325" y="4130100"/>
                      <a:ext cx="114300" cy="248700"/>
                    </a:xfrm>
                    <a:prstGeom prst="rect">
                      <a:avLst/>
                    </a:prstGeom>
                    <a:solidFill>
                      <a:srgbClr val="EA999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51"/>
                    <p:cNvSpPr/>
                    <p:nvPr/>
                  </p:nvSpPr>
                  <p:spPr>
                    <a:xfrm>
                      <a:off x="6991325" y="4015600"/>
                      <a:ext cx="181500" cy="2085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0" name="Google Shape;360;p51"/>
                  <p:cNvSpPr/>
                  <p:nvPr/>
                </p:nvSpPr>
                <p:spPr>
                  <a:xfrm rot="-2834263">
                    <a:off x="5928523" y="2605145"/>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361" name="Google Shape;361;p51"/>
                <p:cNvGrpSpPr/>
                <p:nvPr/>
              </p:nvGrpSpPr>
              <p:grpSpPr>
                <a:xfrm>
                  <a:off x="8234425" y="828825"/>
                  <a:ext cx="588600" cy="2228488"/>
                  <a:chOff x="6936750" y="828825"/>
                  <a:chExt cx="588600" cy="2228488"/>
                </a:xfrm>
              </p:grpSpPr>
              <p:grpSp>
                <p:nvGrpSpPr>
                  <p:cNvPr id="362" name="Google Shape;362;p51"/>
                  <p:cNvGrpSpPr/>
                  <p:nvPr/>
                </p:nvGrpSpPr>
                <p:grpSpPr>
                  <a:xfrm>
                    <a:off x="6936750" y="828825"/>
                    <a:ext cx="588600" cy="1660650"/>
                    <a:chOff x="6788175" y="2718150"/>
                    <a:chExt cx="588600" cy="1660650"/>
                  </a:xfrm>
                </p:grpSpPr>
                <p:sp>
                  <p:nvSpPr>
                    <p:cNvPr id="363" name="Google Shape;363;p51"/>
                    <p:cNvSpPr/>
                    <p:nvPr/>
                  </p:nvSpPr>
                  <p:spPr>
                    <a:xfrm>
                      <a:off x="6788175" y="2718150"/>
                      <a:ext cx="588600" cy="1506000"/>
                    </a:xfrm>
                    <a:prstGeom prst="can">
                      <a:avLst>
                        <a:gd fmla="val 25131" name="adj"/>
                      </a:avLst>
                    </a:prstGeom>
                    <a:solidFill>
                      <a:srgbClr val="F3F3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4" name="Google Shape;364;p51"/>
                    <p:cNvSpPr/>
                    <p:nvPr/>
                  </p:nvSpPr>
                  <p:spPr>
                    <a:xfrm>
                      <a:off x="6788175" y="3646000"/>
                      <a:ext cx="588600" cy="578100"/>
                    </a:xfrm>
                    <a:prstGeom prst="can">
                      <a:avLst>
                        <a:gd fmla="val 15122" name="adj"/>
                      </a:avLst>
                    </a:prstGeom>
                    <a:solidFill>
                      <a:srgbClr val="EA9999"/>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5" name="Google Shape;365;p51"/>
                    <p:cNvSpPr/>
                    <p:nvPr/>
                  </p:nvSpPr>
                  <p:spPr>
                    <a:xfrm>
                      <a:off x="6788175" y="3646000"/>
                      <a:ext cx="588600" cy="114300"/>
                    </a:xfrm>
                    <a:prstGeom prst="ellipse">
                      <a:avLst/>
                    </a:prstGeom>
                    <a:solidFill>
                      <a:srgbClr val="F4CCC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6" name="Google Shape;366;p51"/>
                    <p:cNvSpPr/>
                    <p:nvPr/>
                  </p:nvSpPr>
                  <p:spPr>
                    <a:xfrm>
                      <a:off x="6788175" y="2718150"/>
                      <a:ext cx="588600" cy="1545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7" name="Google Shape;367;p51"/>
                    <p:cNvSpPr/>
                    <p:nvPr/>
                  </p:nvSpPr>
                  <p:spPr>
                    <a:xfrm>
                      <a:off x="7025325" y="4130100"/>
                      <a:ext cx="114300" cy="248700"/>
                    </a:xfrm>
                    <a:prstGeom prst="rect">
                      <a:avLst/>
                    </a:prstGeom>
                    <a:solidFill>
                      <a:srgbClr val="EA9999"/>
                    </a:solidFill>
                    <a:ln cap="flat" cmpd="sng" w="9525">
                      <a:solidFill>
                        <a:srgbClr val="CCCCC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8" name="Google Shape;368;p51"/>
                    <p:cNvSpPr/>
                    <p:nvPr/>
                  </p:nvSpPr>
                  <p:spPr>
                    <a:xfrm>
                      <a:off x="6991325" y="4015600"/>
                      <a:ext cx="181500" cy="208500"/>
                    </a:xfrm>
                    <a:prstGeom prst="rect">
                      <a:avLst/>
                    </a:prstGeom>
                    <a:solidFill>
                      <a:srgbClr val="EA9999"/>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69" name="Google Shape;369;p51"/>
                  <p:cNvSpPr/>
                  <p:nvPr/>
                </p:nvSpPr>
                <p:spPr>
                  <a:xfrm rot="-2834263">
                    <a:off x="7038073" y="2605145"/>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0" name="Google Shape;370;p51"/>
                <p:cNvSpPr/>
                <p:nvPr/>
              </p:nvSpPr>
              <p:spPr>
                <a:xfrm>
                  <a:off x="3366600" y="3240325"/>
                  <a:ext cx="1071300" cy="1165500"/>
                </a:xfrm>
                <a:prstGeom prst="can">
                  <a:avLst>
                    <a:gd fmla="val 25131" name="adj"/>
                  </a:avLst>
                </a:prstGeom>
                <a:solidFill>
                  <a:srgbClr val="EFEFE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51"/>
                <p:cNvSpPr/>
                <p:nvPr/>
              </p:nvSpPr>
              <p:spPr>
                <a:xfrm>
                  <a:off x="4910775" y="3240325"/>
                  <a:ext cx="1071300" cy="1165500"/>
                </a:xfrm>
                <a:prstGeom prst="can">
                  <a:avLst>
                    <a:gd fmla="val 25131" name="adj"/>
                  </a:avLst>
                </a:prstGeom>
                <a:solidFill>
                  <a:srgbClr val="EFEFE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51"/>
                <p:cNvSpPr/>
                <p:nvPr/>
              </p:nvSpPr>
              <p:spPr>
                <a:xfrm>
                  <a:off x="6454950" y="3240325"/>
                  <a:ext cx="1071300" cy="1165500"/>
                </a:xfrm>
                <a:prstGeom prst="can">
                  <a:avLst>
                    <a:gd fmla="val 25131" name="adj"/>
                  </a:avLst>
                </a:prstGeom>
                <a:solidFill>
                  <a:srgbClr val="EFEFE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3" name="Google Shape;373;p51"/>
                <p:cNvSpPr/>
                <p:nvPr/>
              </p:nvSpPr>
              <p:spPr>
                <a:xfrm>
                  <a:off x="8319075" y="3245525"/>
                  <a:ext cx="418500" cy="1165500"/>
                </a:xfrm>
                <a:prstGeom prst="can">
                  <a:avLst>
                    <a:gd fmla="val 25131" name="adj"/>
                  </a:avLst>
                </a:prstGeom>
                <a:solidFill>
                  <a:srgbClr val="EFEFEF"/>
                </a:solidFill>
                <a:ln cap="flat" cmpd="sng" w="19050">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74" name="Google Shape;374;p51"/>
              <p:cNvSpPr/>
              <p:nvPr/>
            </p:nvSpPr>
            <p:spPr>
              <a:xfrm>
                <a:off x="2364800" y="3229150"/>
                <a:ext cx="1076400" cy="2757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5" name="Google Shape;375;p51"/>
              <p:cNvSpPr/>
              <p:nvPr/>
            </p:nvSpPr>
            <p:spPr>
              <a:xfrm>
                <a:off x="3902250" y="3229150"/>
                <a:ext cx="1076400" cy="2757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6" name="Google Shape;376;p51"/>
              <p:cNvSpPr/>
              <p:nvPr/>
            </p:nvSpPr>
            <p:spPr>
              <a:xfrm>
                <a:off x="5447238" y="3229150"/>
                <a:ext cx="1076400" cy="2757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7" name="Google Shape;377;p51"/>
              <p:cNvSpPr/>
              <p:nvPr/>
            </p:nvSpPr>
            <p:spPr>
              <a:xfrm>
                <a:off x="7307350" y="3229150"/>
                <a:ext cx="437100" cy="127800"/>
              </a:xfrm>
              <a:prstGeom prst="ellipse">
                <a:avLst/>
              </a:prstGeom>
              <a:solidFill>
                <a:srgbClr val="FFFFFF"/>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8" name="Google Shape;378;p51"/>
              <p:cNvSpPr/>
              <p:nvPr/>
            </p:nvSpPr>
            <p:spPr>
              <a:xfrm>
                <a:off x="2367350" y="3605675"/>
                <a:ext cx="1071300" cy="793500"/>
              </a:xfrm>
              <a:prstGeom prst="can">
                <a:avLst>
                  <a:gd fmla="val 27961" name="adj"/>
                </a:avLst>
              </a:prstGeom>
              <a:solidFill>
                <a:srgbClr val="CFE2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p51"/>
              <p:cNvSpPr/>
              <p:nvPr/>
            </p:nvSpPr>
            <p:spPr>
              <a:xfrm>
                <a:off x="2364800" y="3605675"/>
                <a:ext cx="1076400" cy="242100"/>
              </a:xfrm>
              <a:prstGeom prst="ellipse">
                <a:avLst/>
              </a:prstGeom>
              <a:solidFill>
                <a:srgbClr val="DFF0FF"/>
              </a:solidFill>
              <a:ln cap="flat" cmpd="sng" w="9525">
                <a:solidFill>
                  <a:srgbClr val="CFE2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0" name="Google Shape;380;p51"/>
              <p:cNvSpPr/>
              <p:nvPr/>
            </p:nvSpPr>
            <p:spPr>
              <a:xfrm>
                <a:off x="3904800" y="3605675"/>
                <a:ext cx="1071300" cy="793500"/>
              </a:xfrm>
              <a:prstGeom prst="can">
                <a:avLst>
                  <a:gd fmla="val 27961" name="adj"/>
                </a:avLst>
              </a:prstGeom>
              <a:solidFill>
                <a:srgbClr val="F9CB9C"/>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1" name="Google Shape;381;p51"/>
              <p:cNvSpPr/>
              <p:nvPr/>
            </p:nvSpPr>
            <p:spPr>
              <a:xfrm>
                <a:off x="3902250" y="3605675"/>
                <a:ext cx="1076400" cy="242100"/>
              </a:xfrm>
              <a:prstGeom prst="ellipse">
                <a:avLst/>
              </a:prstGeom>
              <a:solidFill>
                <a:srgbClr val="FCE5CD"/>
              </a:solidFill>
              <a:ln cap="flat" cmpd="sng" w="9525">
                <a:solidFill>
                  <a:srgbClr val="F9CB9C"/>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51"/>
              <p:cNvSpPr/>
              <p:nvPr/>
            </p:nvSpPr>
            <p:spPr>
              <a:xfrm>
                <a:off x="5452350" y="3605675"/>
                <a:ext cx="1071300" cy="793500"/>
              </a:xfrm>
              <a:prstGeom prst="can">
                <a:avLst>
                  <a:gd fmla="val 27961" name="adj"/>
                </a:avLst>
              </a:prstGeom>
              <a:solidFill>
                <a:srgbClr val="CFE2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3" name="Google Shape;383;p51"/>
              <p:cNvSpPr/>
              <p:nvPr/>
            </p:nvSpPr>
            <p:spPr>
              <a:xfrm>
                <a:off x="7316650" y="3444300"/>
                <a:ext cx="418500" cy="960000"/>
              </a:xfrm>
              <a:prstGeom prst="can">
                <a:avLst>
                  <a:gd fmla="val 25131" name="adj"/>
                </a:avLst>
              </a:prstGeom>
              <a:solidFill>
                <a:srgbClr val="CFE2F3"/>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4" name="Google Shape;384;p51"/>
              <p:cNvSpPr/>
              <p:nvPr/>
            </p:nvSpPr>
            <p:spPr>
              <a:xfrm>
                <a:off x="5442250" y="3605675"/>
                <a:ext cx="1076400" cy="242100"/>
              </a:xfrm>
              <a:prstGeom prst="ellipse">
                <a:avLst/>
              </a:prstGeom>
              <a:solidFill>
                <a:srgbClr val="DFF0FF"/>
              </a:solidFill>
              <a:ln cap="flat" cmpd="sng" w="9525">
                <a:solidFill>
                  <a:srgbClr val="CFE2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51"/>
              <p:cNvSpPr/>
              <p:nvPr/>
            </p:nvSpPr>
            <p:spPr>
              <a:xfrm>
                <a:off x="7316650" y="3444300"/>
                <a:ext cx="418500" cy="127800"/>
              </a:xfrm>
              <a:prstGeom prst="ellipse">
                <a:avLst/>
              </a:prstGeom>
              <a:solidFill>
                <a:srgbClr val="DFF0FF"/>
              </a:solidFill>
              <a:ln cap="flat" cmpd="sng" w="9525">
                <a:solidFill>
                  <a:srgbClr val="CFE2F3"/>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6" name="Google Shape;386;p51"/>
              <p:cNvSpPr/>
              <p:nvPr/>
            </p:nvSpPr>
            <p:spPr>
              <a:xfrm rot="-2834263">
                <a:off x="2710123" y="369920"/>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7" name="Google Shape;387;p51"/>
              <p:cNvSpPr/>
              <p:nvPr/>
            </p:nvSpPr>
            <p:spPr>
              <a:xfrm rot="-2834263">
                <a:off x="4247573" y="369920"/>
                <a:ext cx="385738" cy="370036"/>
              </a:xfrm>
              <a:prstGeom prst="teardrop">
                <a:avLst>
                  <a:gd fmla="val 100000" name="adj"/>
                </a:avLst>
              </a:prstGeom>
              <a:solidFill>
                <a:srgbClr val="F9CB9C"/>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51"/>
              <p:cNvSpPr/>
              <p:nvPr/>
            </p:nvSpPr>
            <p:spPr>
              <a:xfrm rot="-2834263">
                <a:off x="5795123" y="369920"/>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51"/>
              <p:cNvSpPr/>
              <p:nvPr/>
            </p:nvSpPr>
            <p:spPr>
              <a:xfrm rot="-2834263">
                <a:off x="7342673" y="369920"/>
                <a:ext cx="385738" cy="370036"/>
              </a:xfrm>
              <a:prstGeom prst="teardrop">
                <a:avLst>
                  <a:gd fmla="val 100000" name="adj"/>
                </a:avLst>
              </a:prstGeom>
              <a:solidFill>
                <a:srgbClr val="C9DAF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0" name="Google Shape;390;p51"/>
              <p:cNvSpPr/>
              <p:nvPr/>
            </p:nvSpPr>
            <p:spPr>
              <a:xfrm>
                <a:off x="3964675" y="4098725"/>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1" name="Google Shape;391;p51"/>
              <p:cNvSpPr/>
              <p:nvPr/>
            </p:nvSpPr>
            <p:spPr>
              <a:xfrm>
                <a:off x="4057650" y="38925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2" name="Google Shape;392;p51"/>
              <p:cNvSpPr/>
              <p:nvPr/>
            </p:nvSpPr>
            <p:spPr>
              <a:xfrm>
                <a:off x="4755000" y="3892550"/>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3" name="Google Shape;393;p51"/>
              <p:cNvSpPr/>
              <p:nvPr/>
            </p:nvSpPr>
            <p:spPr>
              <a:xfrm>
                <a:off x="4212450" y="41928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4" name="Google Shape;394;p51"/>
              <p:cNvSpPr/>
              <p:nvPr/>
            </p:nvSpPr>
            <p:spPr>
              <a:xfrm>
                <a:off x="4708513" y="41928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5" name="Google Shape;395;p51"/>
              <p:cNvSpPr/>
              <p:nvPr/>
            </p:nvSpPr>
            <p:spPr>
              <a:xfrm>
                <a:off x="4315725" y="3939613"/>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6" name="Google Shape;396;p51"/>
              <p:cNvSpPr/>
              <p:nvPr/>
            </p:nvSpPr>
            <p:spPr>
              <a:xfrm>
                <a:off x="4504550" y="4098725"/>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7" name="Google Shape;397;p51"/>
              <p:cNvSpPr/>
              <p:nvPr/>
            </p:nvSpPr>
            <p:spPr>
              <a:xfrm>
                <a:off x="5566350" y="3843588"/>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51"/>
              <p:cNvSpPr/>
              <p:nvPr/>
            </p:nvSpPr>
            <p:spPr>
              <a:xfrm>
                <a:off x="5640663" y="4192838"/>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51"/>
              <p:cNvSpPr/>
              <p:nvPr/>
            </p:nvSpPr>
            <p:spPr>
              <a:xfrm>
                <a:off x="6164700" y="3948588"/>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0" name="Google Shape;400;p51"/>
              <p:cNvSpPr/>
              <p:nvPr/>
            </p:nvSpPr>
            <p:spPr>
              <a:xfrm>
                <a:off x="5816175" y="400500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1" name="Google Shape;401;p51"/>
              <p:cNvSpPr/>
              <p:nvPr/>
            </p:nvSpPr>
            <p:spPr>
              <a:xfrm>
                <a:off x="6319488" y="416640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2" name="Google Shape;402;p51"/>
              <p:cNvSpPr/>
              <p:nvPr/>
            </p:nvSpPr>
            <p:spPr>
              <a:xfrm>
                <a:off x="4173600" y="18713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3" name="Google Shape;403;p51"/>
              <p:cNvSpPr/>
              <p:nvPr/>
            </p:nvSpPr>
            <p:spPr>
              <a:xfrm>
                <a:off x="4504550" y="20977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4" name="Google Shape;404;p51"/>
              <p:cNvSpPr/>
              <p:nvPr/>
            </p:nvSpPr>
            <p:spPr>
              <a:xfrm>
                <a:off x="5721150" y="18713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5" name="Google Shape;405;p51"/>
              <p:cNvSpPr/>
              <p:nvPr/>
            </p:nvSpPr>
            <p:spPr>
              <a:xfrm>
                <a:off x="5721150" y="2133175"/>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6" name="Google Shape;406;p51"/>
              <p:cNvSpPr/>
              <p:nvPr/>
            </p:nvSpPr>
            <p:spPr>
              <a:xfrm>
                <a:off x="5903050" y="20327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7" name="Google Shape;407;p51"/>
              <p:cNvSpPr/>
              <p:nvPr/>
            </p:nvSpPr>
            <p:spPr>
              <a:xfrm>
                <a:off x="6084950" y="19363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51"/>
              <p:cNvSpPr/>
              <p:nvPr/>
            </p:nvSpPr>
            <p:spPr>
              <a:xfrm>
                <a:off x="6084950" y="2133175"/>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9" name="Google Shape;409;p51"/>
              <p:cNvSpPr/>
              <p:nvPr/>
            </p:nvSpPr>
            <p:spPr>
              <a:xfrm>
                <a:off x="4504550" y="1906863"/>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51"/>
              <p:cNvSpPr/>
              <p:nvPr/>
            </p:nvSpPr>
            <p:spPr>
              <a:xfrm>
                <a:off x="4173588" y="2133188"/>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p51"/>
              <p:cNvSpPr/>
              <p:nvPr/>
            </p:nvSpPr>
            <p:spPr>
              <a:xfrm>
                <a:off x="4315713" y="2032775"/>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51"/>
              <p:cNvSpPr/>
              <p:nvPr/>
            </p:nvSpPr>
            <p:spPr>
              <a:xfrm>
                <a:off x="7352725" y="364601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3" name="Google Shape;413;p51"/>
              <p:cNvSpPr/>
              <p:nvPr/>
            </p:nvSpPr>
            <p:spPr>
              <a:xfrm>
                <a:off x="7507525" y="37311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4" name="Google Shape;414;p51"/>
              <p:cNvSpPr/>
              <p:nvPr/>
            </p:nvSpPr>
            <p:spPr>
              <a:xfrm>
                <a:off x="7352725" y="38813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5" name="Google Shape;415;p51"/>
              <p:cNvSpPr/>
              <p:nvPr/>
            </p:nvSpPr>
            <p:spPr>
              <a:xfrm>
                <a:off x="7580350" y="36056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6" name="Google Shape;416;p51"/>
              <p:cNvSpPr/>
              <p:nvPr/>
            </p:nvSpPr>
            <p:spPr>
              <a:xfrm>
                <a:off x="7505475" y="394858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51"/>
              <p:cNvSpPr/>
              <p:nvPr/>
            </p:nvSpPr>
            <p:spPr>
              <a:xfrm>
                <a:off x="7381875" y="41166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51"/>
              <p:cNvSpPr/>
              <p:nvPr/>
            </p:nvSpPr>
            <p:spPr>
              <a:xfrm>
                <a:off x="7507525" y="41660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51"/>
              <p:cNvSpPr/>
              <p:nvPr/>
            </p:nvSpPr>
            <p:spPr>
              <a:xfrm>
                <a:off x="7448500" y="25717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51"/>
              <p:cNvSpPr/>
              <p:nvPr/>
            </p:nvSpPr>
            <p:spPr>
              <a:xfrm>
                <a:off x="7352725" y="26916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51"/>
              <p:cNvSpPr/>
              <p:nvPr/>
            </p:nvSpPr>
            <p:spPr>
              <a:xfrm>
                <a:off x="7448500" y="281901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51"/>
              <p:cNvSpPr/>
              <p:nvPr/>
            </p:nvSpPr>
            <p:spPr>
              <a:xfrm>
                <a:off x="7507525" y="26935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51"/>
              <p:cNvSpPr/>
              <p:nvPr/>
            </p:nvSpPr>
            <p:spPr>
              <a:xfrm>
                <a:off x="4363038" y="25717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51"/>
              <p:cNvSpPr/>
              <p:nvPr/>
            </p:nvSpPr>
            <p:spPr>
              <a:xfrm>
                <a:off x="4417200" y="2663438"/>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5" name="Google Shape;425;p51"/>
              <p:cNvSpPr/>
              <p:nvPr/>
            </p:nvSpPr>
            <p:spPr>
              <a:xfrm>
                <a:off x="4417200" y="2783163"/>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51"/>
              <p:cNvSpPr/>
              <p:nvPr/>
            </p:nvSpPr>
            <p:spPr>
              <a:xfrm>
                <a:off x="4315713" y="26935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51"/>
              <p:cNvSpPr/>
              <p:nvPr/>
            </p:nvSpPr>
            <p:spPr>
              <a:xfrm>
                <a:off x="4363038" y="2783175"/>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51"/>
              <p:cNvSpPr/>
              <p:nvPr/>
            </p:nvSpPr>
            <p:spPr>
              <a:xfrm>
                <a:off x="5884950" y="2630963"/>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51"/>
              <p:cNvSpPr/>
              <p:nvPr/>
            </p:nvSpPr>
            <p:spPr>
              <a:xfrm>
                <a:off x="5962363" y="2771000"/>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0" name="Google Shape;430;p51"/>
              <p:cNvSpPr/>
              <p:nvPr/>
            </p:nvSpPr>
            <p:spPr>
              <a:xfrm>
                <a:off x="4368100" y="336138"/>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1" name="Google Shape;431;p51"/>
              <p:cNvSpPr/>
              <p:nvPr/>
            </p:nvSpPr>
            <p:spPr>
              <a:xfrm>
                <a:off x="4262400" y="459863"/>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2" name="Google Shape;432;p51"/>
              <p:cNvSpPr/>
              <p:nvPr/>
            </p:nvSpPr>
            <p:spPr>
              <a:xfrm>
                <a:off x="4368088" y="459875"/>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3" name="Google Shape;433;p51"/>
              <p:cNvSpPr/>
              <p:nvPr/>
            </p:nvSpPr>
            <p:spPr>
              <a:xfrm>
                <a:off x="4470525" y="459863"/>
                <a:ext cx="154800" cy="161400"/>
              </a:xfrm>
              <a:prstGeom prst="ellipse">
                <a:avLst/>
              </a:prstGeom>
              <a:gradFill>
                <a:gsLst>
                  <a:gs pos="0">
                    <a:srgbClr val="E6B8AF"/>
                  </a:gs>
                  <a:gs pos="100000">
                    <a:srgbClr val="CC0000"/>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4" name="Google Shape;434;p51"/>
              <p:cNvSpPr/>
              <p:nvPr/>
            </p:nvSpPr>
            <p:spPr>
              <a:xfrm>
                <a:off x="4315725" y="579113"/>
                <a:ext cx="154800" cy="161400"/>
              </a:xfrm>
              <a:prstGeom prst="ellipse">
                <a:avLst/>
              </a:prstGeom>
              <a:gradFill>
                <a:gsLst>
                  <a:gs pos="0">
                    <a:srgbClr val="D5A6BD"/>
                  </a:gs>
                  <a:gs pos="100000">
                    <a:srgbClr val="674EA7"/>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5" name="Google Shape;435;p51"/>
              <p:cNvSpPr/>
              <p:nvPr/>
            </p:nvSpPr>
            <p:spPr>
              <a:xfrm>
                <a:off x="4417188" y="545050"/>
                <a:ext cx="154800" cy="161400"/>
              </a:xfrm>
              <a:prstGeom prst="ellipse">
                <a:avLst/>
              </a:prstGeom>
              <a:gradFill>
                <a:gsLst>
                  <a:gs pos="0">
                    <a:srgbClr val="FFFF00"/>
                  </a:gs>
                  <a:gs pos="100000">
                    <a:srgbClr val="B45F06"/>
                  </a:gs>
                </a:gsLst>
                <a:path path="circle">
                  <a:fillToRect b="50%" l="50%" r="50%" t="50%"/>
                </a:path>
                <a:tileRect/>
              </a:gra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36" name="Google Shape;436;p51"/>
            <p:cNvSpPr txBox="1"/>
            <p:nvPr/>
          </p:nvSpPr>
          <p:spPr>
            <a:xfrm>
              <a:off x="2768950" y="1965425"/>
              <a:ext cx="652200" cy="19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Josefin Sans"/>
                  <a:ea typeface="Josefin Sans"/>
                  <a:cs typeface="Josefin Sans"/>
                  <a:sym typeface="Josefin Sans"/>
                </a:rPr>
                <a:t>Equilibrate</a:t>
              </a:r>
              <a:endParaRPr sz="900">
                <a:latin typeface="Josefin Sans"/>
                <a:ea typeface="Josefin Sans"/>
                <a:cs typeface="Josefin Sans"/>
                <a:sym typeface="Josefin Sans"/>
              </a:endParaRPr>
            </a:p>
          </p:txBody>
        </p:sp>
        <p:sp>
          <p:nvSpPr>
            <p:cNvPr id="437" name="Google Shape;437;p51"/>
            <p:cNvSpPr txBox="1"/>
            <p:nvPr/>
          </p:nvSpPr>
          <p:spPr>
            <a:xfrm>
              <a:off x="3499575" y="1965425"/>
              <a:ext cx="652200" cy="19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Josefin Sans"/>
                  <a:ea typeface="Josefin Sans"/>
                  <a:cs typeface="Josefin Sans"/>
                  <a:sym typeface="Josefin Sans"/>
                </a:rPr>
                <a:t>Load Sample</a:t>
              </a:r>
              <a:endParaRPr sz="900">
                <a:latin typeface="Josefin Sans"/>
                <a:ea typeface="Josefin Sans"/>
                <a:cs typeface="Josefin Sans"/>
                <a:sym typeface="Josefin Sans"/>
              </a:endParaRPr>
            </a:p>
          </p:txBody>
        </p:sp>
        <p:sp>
          <p:nvSpPr>
            <p:cNvPr id="438" name="Google Shape;438;p51"/>
            <p:cNvSpPr txBox="1"/>
            <p:nvPr/>
          </p:nvSpPr>
          <p:spPr>
            <a:xfrm>
              <a:off x="4245900" y="1965425"/>
              <a:ext cx="652200" cy="19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Josefin Sans"/>
                  <a:ea typeface="Josefin Sans"/>
                  <a:cs typeface="Josefin Sans"/>
                  <a:sym typeface="Josefin Sans"/>
                </a:rPr>
                <a:t>Wash</a:t>
              </a:r>
              <a:endParaRPr sz="900">
                <a:latin typeface="Josefin Sans"/>
                <a:ea typeface="Josefin Sans"/>
                <a:cs typeface="Josefin Sans"/>
                <a:sym typeface="Josefin Sans"/>
              </a:endParaRPr>
            </a:p>
          </p:txBody>
        </p:sp>
        <p:sp>
          <p:nvSpPr>
            <p:cNvPr id="439" name="Google Shape;439;p51"/>
            <p:cNvSpPr txBox="1"/>
            <p:nvPr/>
          </p:nvSpPr>
          <p:spPr>
            <a:xfrm>
              <a:off x="4992225" y="1965425"/>
              <a:ext cx="652200" cy="1950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900">
                  <a:latin typeface="Josefin Sans"/>
                  <a:ea typeface="Josefin Sans"/>
                  <a:cs typeface="Josefin Sans"/>
                  <a:sym typeface="Josefin Sans"/>
                </a:rPr>
                <a:t>Elute</a:t>
              </a:r>
              <a:endParaRPr sz="900">
                <a:latin typeface="Josefin Sans"/>
                <a:ea typeface="Josefin Sans"/>
                <a:cs typeface="Josefin Sans"/>
                <a:sym typeface="Josefin Sans"/>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3" name="Shape 443"/>
        <p:cNvGrpSpPr/>
        <p:nvPr/>
      </p:nvGrpSpPr>
      <p:grpSpPr>
        <a:xfrm>
          <a:off x="0" y="0"/>
          <a:ext cx="0" cy="0"/>
          <a:chOff x="0" y="0"/>
          <a:chExt cx="0" cy="0"/>
        </a:xfrm>
      </p:grpSpPr>
      <p:sp>
        <p:nvSpPr>
          <p:cNvPr id="444" name="Google Shape;444;p52"/>
          <p:cNvSpPr txBox="1"/>
          <p:nvPr>
            <p:ph idx="1" type="body"/>
          </p:nvPr>
        </p:nvSpPr>
        <p:spPr>
          <a:xfrm>
            <a:off x="311700" y="867325"/>
            <a:ext cx="8520600" cy="39255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600">
                <a:solidFill>
                  <a:schemeClr val="dk1"/>
                </a:solidFill>
                <a:latin typeface="Josefin Sans"/>
                <a:ea typeface="Josefin Sans"/>
                <a:cs typeface="Josefin Sans"/>
                <a:sym typeface="Josefin Sans"/>
              </a:rPr>
              <a:t>Feb 5 (W): Peer review</a:t>
            </a:r>
            <a:endParaRPr sz="1600">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sz="1600">
                <a:solidFill>
                  <a:schemeClr val="dk1"/>
                </a:solidFill>
                <a:latin typeface="Josefin Sans"/>
                <a:ea typeface="Josefin Sans"/>
                <a:cs typeface="Josefin Sans"/>
                <a:sym typeface="Josefin Sans"/>
              </a:rPr>
              <a:t>Feb 7 (F) : PURE deadline at 4PM! Social with the team!!!</a:t>
            </a:r>
            <a:endParaRPr sz="1600">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sz="1600">
                <a:solidFill>
                  <a:schemeClr val="dk1"/>
                </a:solidFill>
                <a:latin typeface="Josefin Sans"/>
                <a:ea typeface="Josefin Sans"/>
                <a:cs typeface="Josefin Sans"/>
                <a:sym typeface="Josefin Sans"/>
              </a:rPr>
              <a:t>Feb 10 (M): Genetic Circuits III</a:t>
            </a:r>
            <a:endParaRPr>
              <a:solidFill>
                <a:schemeClr val="dk1"/>
              </a:solidFill>
              <a:latin typeface="Josefin Sans"/>
              <a:ea typeface="Josefin Sans"/>
              <a:cs typeface="Josefin Sans"/>
              <a:sym typeface="Josefin Sans"/>
            </a:endParaRPr>
          </a:p>
          <a:p>
            <a:pPr indent="0" lvl="0" marL="0" rtl="0" algn="l">
              <a:spcBef>
                <a:spcPts val="1600"/>
              </a:spcBef>
              <a:spcAft>
                <a:spcPts val="0"/>
              </a:spcAft>
              <a:buNone/>
            </a:pPr>
            <a:r>
              <a:rPr lang="en" u="sng">
                <a:solidFill>
                  <a:schemeClr val="dk1"/>
                </a:solidFill>
                <a:latin typeface="Josefin Sans"/>
                <a:ea typeface="Josefin Sans"/>
                <a:cs typeface="Josefin Sans"/>
                <a:sym typeface="Josefin Sans"/>
              </a:rPr>
              <a:t>Reminders:</a:t>
            </a:r>
            <a:endParaRPr sz="1600">
              <a:solidFill>
                <a:schemeClr val="dk1"/>
              </a:solidFill>
              <a:latin typeface="Josefin Sans"/>
              <a:ea typeface="Josefin Sans"/>
              <a:cs typeface="Josefin Sans"/>
              <a:sym typeface="Josefin Sans"/>
            </a:endParaRPr>
          </a:p>
          <a:p>
            <a:pPr indent="-330200" lvl="0" marL="457200" rtl="0" algn="l">
              <a:spcBef>
                <a:spcPts val="160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Fill out Project Proposal Template for Feb 12th pitching session</a:t>
            </a:r>
            <a:endParaRPr sz="1600">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Found in MDSC 507 → Studentship Resources </a:t>
            </a:r>
            <a:r>
              <a:rPr lang="en">
                <a:solidFill>
                  <a:schemeClr val="dk1"/>
                </a:solidFill>
                <a:latin typeface="Josefin Sans"/>
                <a:ea typeface="Josefin Sans"/>
                <a:cs typeface="Josefin Sans"/>
                <a:sym typeface="Josefin Sans"/>
              </a:rPr>
              <a:t>  </a:t>
            </a:r>
            <a:endParaRPr>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Write out all lab protocols </a:t>
            </a:r>
            <a:endParaRPr sz="1600">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At least cPCR for Feb 24 (NO LAB FOR NEXT 2 WEEKS)</a:t>
            </a:r>
            <a:endParaRPr>
              <a:solidFill>
                <a:schemeClr val="dk1"/>
              </a:solidFill>
              <a:latin typeface="Josefin Sans"/>
              <a:ea typeface="Josefin Sans"/>
              <a:cs typeface="Josefin Sans"/>
              <a:sym typeface="Josefin Sans"/>
            </a:endParaRPr>
          </a:p>
          <a:p>
            <a:pPr indent="-317500" lvl="1" marL="914400" rtl="0" algn="l">
              <a:spcBef>
                <a:spcPts val="0"/>
              </a:spcBef>
              <a:spcAft>
                <a:spcPts val="0"/>
              </a:spcAft>
              <a:buClr>
                <a:schemeClr val="dk1"/>
              </a:buClr>
              <a:buSzPts val="1400"/>
              <a:buFont typeface="Josefin Sans"/>
              <a:buChar char="○"/>
            </a:pPr>
            <a:r>
              <a:rPr lang="en">
                <a:solidFill>
                  <a:schemeClr val="dk1"/>
                </a:solidFill>
                <a:latin typeface="Josefin Sans"/>
                <a:ea typeface="Josefin Sans"/>
                <a:cs typeface="Josefin Sans"/>
                <a:sym typeface="Josefin Sans"/>
              </a:rPr>
              <a:t>Remember to bring your lab coats!</a:t>
            </a:r>
            <a:endParaRPr>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Problem Solving Assignment: due March 2 (M)</a:t>
            </a:r>
            <a:endParaRPr sz="1600">
              <a:solidFill>
                <a:schemeClr val="dk1"/>
              </a:solidFill>
              <a:latin typeface="Josefin Sans"/>
              <a:ea typeface="Josefin Sans"/>
              <a:cs typeface="Josefin Sans"/>
              <a:sym typeface="Josefin Sans"/>
            </a:endParaRPr>
          </a:p>
          <a:p>
            <a:pPr indent="-330200" lvl="0" marL="457200" rtl="0" algn="l">
              <a:spcBef>
                <a:spcPts val="0"/>
              </a:spcBef>
              <a:spcAft>
                <a:spcPts val="0"/>
              </a:spcAft>
              <a:buClr>
                <a:schemeClr val="dk1"/>
              </a:buClr>
              <a:buSzPts val="1600"/>
              <a:buFont typeface="Josefin Sans"/>
              <a:buChar char="●"/>
            </a:pPr>
            <a:r>
              <a:rPr lang="en" sz="1600">
                <a:solidFill>
                  <a:schemeClr val="dk1"/>
                </a:solidFill>
                <a:latin typeface="Josefin Sans"/>
                <a:ea typeface="Josefin Sans"/>
                <a:cs typeface="Josefin Sans"/>
                <a:sym typeface="Josefin Sans"/>
              </a:rPr>
              <a:t>Wiki Presentation: due March 11 (W)</a:t>
            </a:r>
            <a:endParaRPr sz="1600">
              <a:solidFill>
                <a:schemeClr val="dk1"/>
              </a:solidFill>
              <a:latin typeface="Josefin Sans"/>
              <a:ea typeface="Josefin Sans"/>
              <a:cs typeface="Josefin Sans"/>
              <a:sym typeface="Josefin Sans"/>
            </a:endParaRPr>
          </a:p>
        </p:txBody>
      </p:sp>
      <p:sp>
        <p:nvSpPr>
          <p:cNvPr id="445" name="Google Shape;445;p52"/>
          <p:cNvSpPr txBox="1"/>
          <p:nvPr>
            <p:ph type="title"/>
          </p:nvPr>
        </p:nvSpPr>
        <p:spPr>
          <a:xfrm>
            <a:off x="311700" y="294625"/>
            <a:ext cx="8520600" cy="572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chemeClr val="accent5"/>
                </a:solidFill>
                <a:latin typeface="Josefin Sans"/>
                <a:ea typeface="Josefin Sans"/>
                <a:cs typeface="Josefin Sans"/>
                <a:sym typeface="Josefin Sans"/>
              </a:rPr>
              <a:t>Next Time:</a:t>
            </a:r>
            <a:endParaRPr>
              <a:solidFill>
                <a:schemeClr val="accent5"/>
              </a:solidFill>
              <a:latin typeface="Josefin Sans"/>
              <a:ea typeface="Josefin Sans"/>
              <a:cs typeface="Josefin Sans"/>
              <a:sym typeface="Josefin Sans"/>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5"/>
        </a:solidFill>
      </p:bgPr>
    </p:bg>
    <p:spTree>
      <p:nvGrpSpPr>
        <p:cNvPr id="449" name="Shape 449"/>
        <p:cNvGrpSpPr/>
        <p:nvPr/>
      </p:nvGrpSpPr>
      <p:grpSpPr>
        <a:xfrm>
          <a:off x="0" y="0"/>
          <a:ext cx="0" cy="0"/>
          <a:chOff x="0" y="0"/>
          <a:chExt cx="0" cy="0"/>
        </a:xfrm>
      </p:grpSpPr>
      <p:sp>
        <p:nvSpPr>
          <p:cNvPr id="450" name="Google Shape;450;p53"/>
          <p:cNvSpPr txBox="1"/>
          <p:nvPr/>
        </p:nvSpPr>
        <p:spPr>
          <a:xfrm>
            <a:off x="531600" y="1745400"/>
            <a:ext cx="8080800" cy="16527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9600">
                <a:solidFill>
                  <a:srgbClr val="FFFFFF"/>
                </a:solidFill>
                <a:latin typeface="Josefin Sans"/>
                <a:ea typeface="Josefin Sans"/>
                <a:cs typeface="Josefin Sans"/>
                <a:sym typeface="Josefin Sans"/>
              </a:rPr>
              <a:t>Questions?</a:t>
            </a:r>
            <a:endParaRPr sz="9600">
              <a:solidFill>
                <a:srgbClr val="FFFFFF"/>
              </a:solidFill>
              <a:latin typeface="Josefin Sans"/>
              <a:ea typeface="Josefin Sans"/>
              <a:cs typeface="Josefin Sans"/>
              <a:sym typeface="Josefin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7"/>
          <p:cNvSpPr txBox="1"/>
          <p:nvPr/>
        </p:nvSpPr>
        <p:spPr>
          <a:xfrm>
            <a:off x="546300" y="1329750"/>
            <a:ext cx="8286000" cy="3403200"/>
          </a:xfrm>
          <a:prstGeom prst="rect">
            <a:avLst/>
          </a:prstGeom>
          <a:noFill/>
          <a:ln>
            <a:noFill/>
          </a:ln>
        </p:spPr>
        <p:txBody>
          <a:bodyPr anchorCtr="0" anchor="t" bIns="91425" lIns="91425" spcFirstLastPara="1" rIns="91425" wrap="square" tIns="91425">
            <a:noAutofit/>
          </a:bodyPr>
          <a:lstStyle/>
          <a:p>
            <a:pPr indent="-342900" lvl="0" marL="457200" rtl="0" algn="l">
              <a:lnSpc>
                <a:spcPct val="100000"/>
              </a:lnSpc>
              <a:spcBef>
                <a:spcPts val="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RBS (Shine Dalgarno, kozak sequence)</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Spacer Sequence</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Translation Initiation codon</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RNA secondary structures </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Codon Optimization</a:t>
            </a:r>
            <a:endParaRPr sz="1800">
              <a:solidFill>
                <a:schemeClr val="dk1"/>
              </a:solidFill>
              <a:latin typeface="Josefin Sans"/>
              <a:ea typeface="Josefin Sans"/>
              <a:cs typeface="Josefin Sans"/>
              <a:sym typeface="Josefin Sans"/>
            </a:endParaRPr>
          </a:p>
          <a:p>
            <a:pPr indent="-342900" lvl="0" marL="457200" rtl="0" algn="l">
              <a:lnSpc>
                <a:spcPct val="100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Termination codons </a:t>
            </a:r>
            <a:endParaRPr sz="1800">
              <a:solidFill>
                <a:schemeClr val="dk1"/>
              </a:solidFill>
              <a:latin typeface="Josefin Sans"/>
              <a:ea typeface="Josefin Sans"/>
              <a:cs typeface="Josefin Sans"/>
              <a:sym typeface="Josefin Sans"/>
            </a:endParaRPr>
          </a:p>
          <a:p>
            <a:pPr indent="-342900" lvl="0" marL="457200" rtl="0" algn="l">
              <a:lnSpc>
                <a:spcPct val="115000"/>
              </a:lnSpc>
              <a:spcBef>
                <a:spcPts val="1000"/>
              </a:spcBef>
              <a:spcAft>
                <a:spcPts val="0"/>
              </a:spcAft>
              <a:buClr>
                <a:schemeClr val="dk1"/>
              </a:buClr>
              <a:buSzPts val="1800"/>
              <a:buFont typeface="Josefin Sans"/>
              <a:buAutoNum type="arabicPeriod"/>
            </a:pPr>
            <a:r>
              <a:rPr lang="en" sz="1800">
                <a:solidFill>
                  <a:schemeClr val="dk1"/>
                </a:solidFill>
                <a:latin typeface="Josefin Sans"/>
                <a:ea typeface="Josefin Sans"/>
                <a:cs typeface="Josefin Sans"/>
                <a:sym typeface="Josefin Sans"/>
              </a:rPr>
              <a:t>Protein Production Considerations</a:t>
            </a:r>
            <a:endParaRPr sz="1800">
              <a:solidFill>
                <a:schemeClr val="dk1"/>
              </a:solidFill>
              <a:latin typeface="Josefin Sans"/>
              <a:ea typeface="Josefin Sans"/>
              <a:cs typeface="Josefin Sans"/>
              <a:sym typeface="Josefin Sans"/>
            </a:endParaRPr>
          </a:p>
          <a:p>
            <a:pPr indent="0" lvl="0" marL="457200" rtl="0" algn="l">
              <a:lnSpc>
                <a:spcPct val="115000"/>
              </a:lnSpc>
              <a:spcBef>
                <a:spcPts val="1000"/>
              </a:spcBef>
              <a:spcAft>
                <a:spcPts val="1600"/>
              </a:spcAft>
              <a:buNone/>
            </a:pPr>
            <a:r>
              <a:t/>
            </a:r>
            <a:endParaRPr sz="1800">
              <a:solidFill>
                <a:schemeClr val="dk1"/>
              </a:solidFill>
              <a:latin typeface="Josefin Sans"/>
              <a:ea typeface="Josefin Sans"/>
              <a:cs typeface="Josefin Sans"/>
              <a:sym typeface="Josefin Sans"/>
            </a:endParaRPr>
          </a:p>
        </p:txBody>
      </p:sp>
      <p:sp>
        <p:nvSpPr>
          <p:cNvPr id="114" name="Google Shape;114;p27"/>
          <p:cNvSpPr txBox="1"/>
          <p:nvPr/>
        </p:nvSpPr>
        <p:spPr>
          <a:xfrm>
            <a:off x="311700" y="235863"/>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rgbClr val="00A1B2"/>
                </a:solidFill>
                <a:latin typeface="Josefin Sans"/>
                <a:ea typeface="Josefin Sans"/>
                <a:cs typeface="Josefin Sans"/>
                <a:sym typeface="Josefin Sans"/>
              </a:rPr>
              <a:t>Learning Outcomes: Genetic Circuits II: Translation</a:t>
            </a:r>
            <a:endParaRPr sz="3000">
              <a:solidFill>
                <a:srgbClr val="00A1B2"/>
              </a:solidFill>
              <a:latin typeface="Josefin Sans"/>
              <a:ea typeface="Josefin Sans"/>
              <a:cs typeface="Josefin Sans"/>
              <a:sym typeface="Josefin San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8"/>
          <p:cNvSpPr txBox="1"/>
          <p:nvPr/>
        </p:nvSpPr>
        <p:spPr>
          <a:xfrm>
            <a:off x="0" y="342688"/>
            <a:ext cx="8520600" cy="572700"/>
          </a:xfrm>
          <a:prstGeom prst="rect">
            <a:avLst/>
          </a:prstGeom>
          <a:noFill/>
          <a:ln>
            <a:noFill/>
          </a:ln>
        </p:spPr>
        <p:txBody>
          <a:bodyPr anchorCtr="0" anchor="t" bIns="91425" lIns="91425" spcFirstLastPara="1" rIns="91425" wrap="square" tIns="91425">
            <a:noAutofit/>
          </a:bodyPr>
          <a:lstStyle/>
          <a:p>
            <a:pPr indent="457200" lvl="0" marL="457200" rtl="0" algn="ctr">
              <a:spcBef>
                <a:spcPts val="0"/>
              </a:spcBef>
              <a:spcAft>
                <a:spcPts val="0"/>
              </a:spcAft>
              <a:buNone/>
            </a:pPr>
            <a:r>
              <a:rPr lang="en" sz="3000">
                <a:solidFill>
                  <a:srgbClr val="00A1B2"/>
                </a:solidFill>
                <a:latin typeface="Josefin Sans"/>
                <a:ea typeface="Josefin Sans"/>
                <a:cs typeface="Josefin Sans"/>
                <a:sym typeface="Josefin Sans"/>
              </a:rPr>
              <a:t>Genetic Circuits</a:t>
            </a:r>
            <a:endParaRPr sz="3000">
              <a:solidFill>
                <a:srgbClr val="00A1B2"/>
              </a:solidFill>
              <a:latin typeface="Josefin Sans"/>
              <a:ea typeface="Josefin Sans"/>
              <a:cs typeface="Josefin Sans"/>
              <a:sym typeface="Josefin Sans"/>
            </a:endParaRPr>
          </a:p>
        </p:txBody>
      </p:sp>
      <p:sp>
        <p:nvSpPr>
          <p:cNvPr id="120" name="Google Shape;120;p28"/>
          <p:cNvSpPr/>
          <p:nvPr/>
        </p:nvSpPr>
        <p:spPr>
          <a:xfrm>
            <a:off x="5435350" y="3477625"/>
            <a:ext cx="2589900" cy="474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1" name="Google Shape;121;p28"/>
          <p:cNvSpPr/>
          <p:nvPr/>
        </p:nvSpPr>
        <p:spPr>
          <a:xfrm>
            <a:off x="5435350" y="4018725"/>
            <a:ext cx="2991300" cy="474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2" name="Google Shape;122;p28"/>
          <p:cNvSpPr/>
          <p:nvPr/>
        </p:nvSpPr>
        <p:spPr>
          <a:xfrm>
            <a:off x="5424000" y="4401000"/>
            <a:ext cx="3720000" cy="7425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p28"/>
          <p:cNvSpPr txBox="1"/>
          <p:nvPr/>
        </p:nvSpPr>
        <p:spPr>
          <a:xfrm>
            <a:off x="245525" y="1146625"/>
            <a:ext cx="8520600" cy="103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None/>
            </a:pPr>
            <a:r>
              <a:rPr lang="en" sz="1700">
                <a:solidFill>
                  <a:schemeClr val="dk1"/>
                </a:solidFill>
                <a:latin typeface="Josefin Sans"/>
                <a:ea typeface="Josefin Sans"/>
                <a:cs typeface="Josefin Sans"/>
                <a:sym typeface="Josefin Sans"/>
              </a:rPr>
              <a:t>“An application of synthetic biology where biological parts inside a cell are designed to perform logical functions mimicking those observed in electronic circuits”</a:t>
            </a:r>
            <a:endParaRPr sz="1700"/>
          </a:p>
        </p:txBody>
      </p:sp>
      <p:pic>
        <p:nvPicPr>
          <p:cNvPr id="124" name="Google Shape;124;p28"/>
          <p:cNvPicPr preferRelativeResize="0"/>
          <p:nvPr/>
        </p:nvPicPr>
        <p:blipFill>
          <a:blip r:embed="rId3">
            <a:alphaModFix/>
          </a:blip>
          <a:stretch>
            <a:fillRect/>
          </a:stretch>
        </p:blipFill>
        <p:spPr>
          <a:xfrm>
            <a:off x="185175" y="2182225"/>
            <a:ext cx="8773651" cy="2307450"/>
          </a:xfrm>
          <a:prstGeom prst="rect">
            <a:avLst/>
          </a:prstGeom>
          <a:noFill/>
          <a:ln>
            <a:noFill/>
          </a:ln>
        </p:spPr>
      </p:pic>
      <p:sp>
        <p:nvSpPr>
          <p:cNvPr id="125" name="Google Shape;125;p28"/>
          <p:cNvSpPr/>
          <p:nvPr/>
        </p:nvSpPr>
        <p:spPr>
          <a:xfrm>
            <a:off x="3857625" y="2182225"/>
            <a:ext cx="525300" cy="638400"/>
          </a:xfrm>
          <a:prstGeom prst="rect">
            <a:avLst/>
          </a:prstGeom>
          <a:solidFill>
            <a:srgbClr val="F19191"/>
          </a:solidFill>
          <a:ln cap="flat" cmpd="sng" w="19050">
            <a:solidFill>
              <a:srgbClr val="F1919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8"/>
          <p:cNvSpPr txBox="1"/>
          <p:nvPr/>
        </p:nvSpPr>
        <p:spPr>
          <a:xfrm>
            <a:off x="3847350" y="2182225"/>
            <a:ext cx="825900" cy="6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Josefin Sans"/>
                <a:ea typeface="Josefin Sans"/>
                <a:cs typeface="Josefin Sans"/>
                <a:sym typeface="Josefin Sans"/>
              </a:rPr>
              <a:t>rbs</a:t>
            </a:r>
            <a:endParaRPr sz="2200">
              <a:latin typeface="Josefin Sans"/>
              <a:ea typeface="Josefin Sans"/>
              <a:cs typeface="Josefin Sans"/>
              <a:sym typeface="Josefin Sans"/>
            </a:endParaRPr>
          </a:p>
        </p:txBody>
      </p:sp>
      <p:grpSp>
        <p:nvGrpSpPr>
          <p:cNvPr id="127" name="Google Shape;127;p28"/>
          <p:cNvGrpSpPr/>
          <p:nvPr/>
        </p:nvGrpSpPr>
        <p:grpSpPr>
          <a:xfrm>
            <a:off x="185175" y="2182225"/>
            <a:ext cx="8773651" cy="2307450"/>
            <a:chOff x="185175" y="2182225"/>
            <a:chExt cx="8773651" cy="2307450"/>
          </a:xfrm>
        </p:grpSpPr>
        <p:pic>
          <p:nvPicPr>
            <p:cNvPr id="128" name="Google Shape;128;p28"/>
            <p:cNvPicPr preferRelativeResize="0"/>
            <p:nvPr/>
          </p:nvPicPr>
          <p:blipFill>
            <a:blip r:embed="rId4">
              <a:alphaModFix/>
            </a:blip>
            <a:stretch>
              <a:fillRect/>
            </a:stretch>
          </p:blipFill>
          <p:spPr>
            <a:xfrm>
              <a:off x="185175" y="2182225"/>
              <a:ext cx="8773651" cy="2307450"/>
            </a:xfrm>
            <a:prstGeom prst="rect">
              <a:avLst/>
            </a:prstGeom>
            <a:noFill/>
            <a:ln>
              <a:noFill/>
            </a:ln>
          </p:spPr>
        </p:pic>
        <p:sp>
          <p:nvSpPr>
            <p:cNvPr id="129" name="Google Shape;129;p28"/>
            <p:cNvSpPr/>
            <p:nvPr/>
          </p:nvSpPr>
          <p:spPr>
            <a:xfrm>
              <a:off x="3857625" y="2182225"/>
              <a:ext cx="525300" cy="638400"/>
            </a:xfrm>
            <a:prstGeom prst="rect">
              <a:avLst/>
            </a:prstGeom>
            <a:solidFill>
              <a:srgbClr val="7CCFB8"/>
            </a:solidFill>
            <a:ln cap="flat" cmpd="sng" w="19050">
              <a:solidFill>
                <a:srgbClr val="7CCFB8"/>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p28"/>
            <p:cNvSpPr txBox="1"/>
            <p:nvPr/>
          </p:nvSpPr>
          <p:spPr>
            <a:xfrm>
              <a:off x="3847350" y="2182225"/>
              <a:ext cx="825900" cy="638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Josefin Sans"/>
                  <a:ea typeface="Josefin Sans"/>
                  <a:cs typeface="Josefin Sans"/>
                  <a:sym typeface="Josefin Sans"/>
                </a:rPr>
                <a:t>rbs</a:t>
              </a:r>
              <a:endParaRPr sz="2200">
                <a:latin typeface="Josefin Sans"/>
                <a:ea typeface="Josefin Sans"/>
                <a:cs typeface="Josefin Sans"/>
                <a:sym typeface="Josefin Sans"/>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xit" presetID="10" presetSubtype="0">
                                  <p:stCondLst>
                                    <p:cond delay="0"/>
                                  </p:stCondLst>
                                  <p:childTnLst>
                                    <p:animEffect filter="fade" transition="out">
                                      <p:cBhvr>
                                        <p:cTn dur="300"/>
                                        <p:tgtEl>
                                          <p:spTgt spid="127"/>
                                        </p:tgtEl>
                                      </p:cBhvr>
                                    </p:animEffect>
                                    <p:set>
                                      <p:cBhvr>
                                        <p:cTn dur="1" fill="hold">
                                          <p:stCondLst>
                                            <p:cond delay="300"/>
                                          </p:stCondLst>
                                        </p:cTn>
                                        <p:tgtEl>
                                          <p:spTgt spid="127"/>
                                        </p:tgtEl>
                                        <p:attrNameLst>
                                          <p:attrName>style.visibility</p:attrName>
                                        </p:attrNameLst>
                                      </p:cBhvr>
                                      <p:to>
                                        <p:strVal val="hidden"/>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9"/>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Ribosome Binding Site (RBS) </a:t>
            </a:r>
            <a:endParaRPr sz="3000">
              <a:solidFill>
                <a:schemeClr val="accent5"/>
              </a:solidFill>
              <a:latin typeface="Josefin Sans"/>
              <a:ea typeface="Josefin Sans"/>
              <a:cs typeface="Josefin Sans"/>
              <a:sym typeface="Josefin Sans"/>
            </a:endParaRPr>
          </a:p>
        </p:txBody>
      </p:sp>
      <p:sp>
        <p:nvSpPr>
          <p:cNvPr id="136" name="Google Shape;136;p29"/>
          <p:cNvSpPr txBox="1"/>
          <p:nvPr/>
        </p:nvSpPr>
        <p:spPr>
          <a:xfrm>
            <a:off x="387900" y="1155175"/>
            <a:ext cx="8520600" cy="3783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None/>
            </a:pPr>
            <a:r>
              <a:rPr lang="en" sz="2000">
                <a:latin typeface="Josefin Sans"/>
                <a:ea typeface="Josefin Sans"/>
                <a:cs typeface="Josefin Sans"/>
                <a:sym typeface="Josefin Sans"/>
              </a:rPr>
              <a:t>Shine-Dalgarno sequence (prokaryotes)</a:t>
            </a:r>
            <a:endParaRPr sz="20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Ribosomal binding site (RBS) in prokaryotic mRNA that recruits and binds ribosome, aligning it properly with the start codon before translation</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000000"/>
              </a:buClr>
              <a:buSzPts val="1700"/>
              <a:buFont typeface="Josefin Sans"/>
              <a:buChar char="●"/>
            </a:pPr>
            <a:r>
              <a:rPr b="1" lang="en" sz="1700">
                <a:solidFill>
                  <a:srgbClr val="F19191"/>
                </a:solidFill>
                <a:latin typeface="Josefin Sans"/>
                <a:ea typeface="Josefin Sans"/>
                <a:cs typeface="Josefin Sans"/>
                <a:sym typeface="Josefin Sans"/>
              </a:rPr>
              <a:t>Consensus sequence</a:t>
            </a:r>
            <a:r>
              <a:rPr lang="en" sz="1700">
                <a:solidFill>
                  <a:schemeClr val="accent1"/>
                </a:solidFill>
                <a:latin typeface="Josefin Sans"/>
                <a:ea typeface="Josefin Sans"/>
                <a:cs typeface="Josefin Sans"/>
                <a:sym typeface="Josefin Sans"/>
              </a:rPr>
              <a:t> </a:t>
            </a:r>
            <a:r>
              <a:rPr lang="en" sz="1700">
                <a:latin typeface="Josefin Sans"/>
                <a:ea typeface="Josefin Sans"/>
                <a:cs typeface="Josefin Sans"/>
                <a:sym typeface="Josefin Sans"/>
              </a:rPr>
              <a:t>is </a:t>
            </a:r>
            <a:r>
              <a:rPr lang="en" sz="1700">
                <a:solidFill>
                  <a:srgbClr val="CC4125"/>
                </a:solidFill>
                <a:latin typeface="Josefin Sans"/>
                <a:ea typeface="Josefin Sans"/>
                <a:cs typeface="Josefin Sans"/>
                <a:sym typeface="Josefin Sans"/>
              </a:rPr>
              <a:t>AAGGAGG</a:t>
            </a:r>
            <a:r>
              <a:rPr lang="en" sz="1700">
                <a:latin typeface="Josefin Sans"/>
                <a:ea typeface="Josefin Sans"/>
                <a:cs typeface="Josefin Sans"/>
                <a:sym typeface="Josefin Sans"/>
              </a:rPr>
              <a:t>…(7-9nts)...</a:t>
            </a:r>
            <a:r>
              <a:rPr lang="en" sz="1700">
                <a:solidFill>
                  <a:srgbClr val="EA9999"/>
                </a:solidFill>
                <a:latin typeface="Josefin Sans"/>
                <a:ea typeface="Josefin Sans"/>
                <a:cs typeface="Josefin Sans"/>
                <a:sym typeface="Josefin Sans"/>
              </a:rPr>
              <a:t>AUG</a:t>
            </a:r>
            <a:endParaRPr sz="1700">
              <a:solidFill>
                <a:srgbClr val="EA9999"/>
              </a:solidFill>
              <a:latin typeface="Josefin Sans"/>
              <a:ea typeface="Josefin Sans"/>
              <a:cs typeface="Josefin Sans"/>
              <a:sym typeface="Josefin Sans"/>
            </a:endParaRPr>
          </a:p>
          <a:p>
            <a:pPr indent="0" lvl="0" marL="457200" marR="0" rtl="0" algn="l">
              <a:lnSpc>
                <a:spcPct val="115000"/>
              </a:lnSpc>
              <a:spcBef>
                <a:spcPts val="0"/>
              </a:spcBef>
              <a:spcAft>
                <a:spcPts val="0"/>
              </a:spcAft>
              <a:buNone/>
            </a:pPr>
            <a:r>
              <a:t/>
            </a:r>
            <a:endParaRPr sz="1700">
              <a:latin typeface="Josefin Sans"/>
              <a:ea typeface="Josefin Sans"/>
              <a:cs typeface="Josefin Sans"/>
              <a:sym typeface="Josefin Sans"/>
            </a:endParaRPr>
          </a:p>
          <a:p>
            <a:pPr indent="0" lvl="0" marL="0" rtl="0" algn="l">
              <a:lnSpc>
                <a:spcPct val="115000"/>
              </a:lnSpc>
              <a:spcBef>
                <a:spcPts val="0"/>
              </a:spcBef>
              <a:spcAft>
                <a:spcPts val="0"/>
              </a:spcAft>
              <a:buClr>
                <a:schemeClr val="dk1"/>
              </a:buClr>
              <a:buSzPts val="1100"/>
              <a:buFont typeface="Arial"/>
              <a:buNone/>
            </a:pPr>
            <a:r>
              <a:rPr lang="en" sz="2000">
                <a:latin typeface="Josefin Sans"/>
                <a:ea typeface="Josefin Sans"/>
                <a:cs typeface="Josefin Sans"/>
                <a:sym typeface="Josefin Sans"/>
              </a:rPr>
              <a:t>Kozak sequence (eukaryotes) </a:t>
            </a:r>
            <a:endParaRPr sz="2000">
              <a:latin typeface="Josefin Sans"/>
              <a:ea typeface="Josefin Sans"/>
              <a:cs typeface="Josefin Sans"/>
              <a:sym typeface="Josefin Sans"/>
            </a:endParaRPr>
          </a:p>
          <a:p>
            <a:pPr indent="-336550" lvl="0" marL="45720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“Ribosomal binding site (RBS)” in eukaryotic mRNA - ribosome doesn’t actually recognize/bind this sequence, but rather an initiation factor and tRNA </a:t>
            </a:r>
            <a:endParaRPr sz="1700">
              <a:latin typeface="Josefin Sans"/>
              <a:ea typeface="Josefin Sans"/>
              <a:cs typeface="Josefin Sans"/>
              <a:sym typeface="Josefin Sans"/>
            </a:endParaRPr>
          </a:p>
          <a:p>
            <a:pPr indent="-336550" lvl="0" marL="457200" rtl="0" algn="l">
              <a:lnSpc>
                <a:spcPct val="115000"/>
              </a:lnSpc>
              <a:spcBef>
                <a:spcPts val="0"/>
              </a:spcBef>
              <a:spcAft>
                <a:spcPts val="0"/>
              </a:spcAft>
              <a:buClr>
                <a:srgbClr val="000000"/>
              </a:buClr>
              <a:buSzPts val="1700"/>
              <a:buFont typeface="Josefin Sans"/>
              <a:buChar char="●"/>
            </a:pPr>
            <a:r>
              <a:rPr lang="en" sz="1700">
                <a:latin typeface="Josefin Sans"/>
                <a:ea typeface="Josefin Sans"/>
                <a:cs typeface="Josefin Sans"/>
                <a:sym typeface="Josefin Sans"/>
              </a:rPr>
              <a:t>Common, but not always present in mRNA </a:t>
            </a:r>
            <a:endParaRPr sz="1700">
              <a:latin typeface="Josefin Sans"/>
              <a:ea typeface="Josefin Sans"/>
              <a:cs typeface="Josefin Sans"/>
              <a:sym typeface="Josefin Sans"/>
            </a:endParaRPr>
          </a:p>
          <a:p>
            <a:pPr indent="-336550" lvl="0" marL="457200" rtl="0" algn="l">
              <a:lnSpc>
                <a:spcPct val="115000"/>
              </a:lnSpc>
              <a:spcBef>
                <a:spcPts val="0"/>
              </a:spcBef>
              <a:spcAft>
                <a:spcPts val="0"/>
              </a:spcAft>
              <a:buClr>
                <a:schemeClr val="dk1"/>
              </a:buClr>
              <a:buSzPts val="1700"/>
              <a:buFont typeface="Josefin Sans"/>
              <a:buChar char="●"/>
            </a:pPr>
            <a:r>
              <a:rPr lang="en" sz="1700">
                <a:solidFill>
                  <a:schemeClr val="dk1"/>
                </a:solidFill>
                <a:latin typeface="Josefin Sans"/>
                <a:ea typeface="Josefin Sans"/>
                <a:cs typeface="Josefin Sans"/>
                <a:sym typeface="Josefin Sans"/>
              </a:rPr>
              <a:t>Consensus sequence is </a:t>
            </a:r>
            <a:r>
              <a:rPr lang="en" sz="1700">
                <a:solidFill>
                  <a:srgbClr val="CC4125"/>
                </a:solidFill>
                <a:latin typeface="Josefin Sans"/>
                <a:ea typeface="Josefin Sans"/>
                <a:cs typeface="Josefin Sans"/>
                <a:sym typeface="Josefin Sans"/>
              </a:rPr>
              <a:t>(GCC)GCCACC</a:t>
            </a:r>
            <a:r>
              <a:rPr lang="en" sz="1700">
                <a:solidFill>
                  <a:srgbClr val="EA9999"/>
                </a:solidFill>
                <a:latin typeface="Josefin Sans"/>
                <a:ea typeface="Josefin Sans"/>
                <a:cs typeface="Josefin Sans"/>
                <a:sym typeface="Josefin Sans"/>
              </a:rPr>
              <a:t>AUG</a:t>
            </a:r>
            <a:r>
              <a:rPr lang="en" sz="1700">
                <a:solidFill>
                  <a:srgbClr val="CC4125"/>
                </a:solidFill>
                <a:latin typeface="Josefin Sans"/>
                <a:ea typeface="Josefin Sans"/>
                <a:cs typeface="Josefin Sans"/>
                <a:sym typeface="Josefin Sans"/>
              </a:rPr>
              <a:t>G</a:t>
            </a:r>
            <a:endParaRPr sz="1700">
              <a:solidFill>
                <a:srgbClr val="CC4125"/>
              </a:solidFill>
              <a:latin typeface="Josefin Sans"/>
              <a:ea typeface="Josefin Sans"/>
              <a:cs typeface="Josefin Sans"/>
              <a:sym typeface="Josefin Sans"/>
            </a:endParaRPr>
          </a:p>
          <a:p>
            <a:pPr indent="0" lvl="0" marL="0" marR="0" rtl="0" algn="l">
              <a:lnSpc>
                <a:spcPct val="115000"/>
              </a:lnSpc>
              <a:spcBef>
                <a:spcPts val="0"/>
              </a:spcBef>
              <a:spcAft>
                <a:spcPts val="0"/>
              </a:spcAft>
              <a:buNone/>
            </a:pPr>
            <a:r>
              <a:t/>
            </a:r>
            <a:endParaRPr sz="1700">
              <a:latin typeface="Josefin Sans"/>
              <a:ea typeface="Josefin Sans"/>
              <a:cs typeface="Josefin Sans"/>
              <a:sym typeface="Josefin Sans"/>
            </a:endParaRPr>
          </a:p>
          <a:p>
            <a:pPr indent="0" lvl="0" marL="0" marR="0" rtl="0" algn="l">
              <a:lnSpc>
                <a:spcPct val="115000"/>
              </a:lnSpc>
              <a:spcBef>
                <a:spcPts val="1600"/>
              </a:spcBef>
              <a:spcAft>
                <a:spcPts val="1600"/>
              </a:spcAft>
              <a:buNone/>
            </a:pPr>
            <a:r>
              <a:t/>
            </a:r>
            <a:endParaRPr sz="1700">
              <a:latin typeface="Josefin Sans"/>
              <a:ea typeface="Josefin Sans"/>
              <a:cs typeface="Josefin Sans"/>
              <a:sym typeface="Josefin Sans"/>
            </a:endParaRPr>
          </a:p>
        </p:txBody>
      </p:sp>
      <p:sp>
        <p:nvSpPr>
          <p:cNvPr id="137" name="Google Shape;137;p29"/>
          <p:cNvSpPr txBox="1"/>
          <p:nvPr/>
        </p:nvSpPr>
        <p:spPr>
          <a:xfrm>
            <a:off x="387900" y="4596275"/>
            <a:ext cx="4184100" cy="43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Josefin Sans"/>
                <a:ea typeface="Josefin Sans"/>
                <a:cs typeface="Josefin Sans"/>
                <a:sym typeface="Josefin Sans"/>
              </a:rPr>
              <a:t>**RBS parts can be found on the iGEM registry</a:t>
            </a:r>
            <a:endParaRPr b="1">
              <a:latin typeface="Josefin Sans"/>
              <a:ea typeface="Josefin Sans"/>
              <a:cs typeface="Josefin Sans"/>
              <a:sym typeface="Josefin Sans"/>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30"/>
          <p:cNvSpPr/>
          <p:nvPr/>
        </p:nvSpPr>
        <p:spPr>
          <a:xfrm>
            <a:off x="1100050" y="1635225"/>
            <a:ext cx="3151500" cy="460800"/>
          </a:xfrm>
          <a:prstGeom prst="rect">
            <a:avLst/>
          </a:prstGeom>
          <a:noFill/>
          <a:ln cap="flat" cmpd="sng" w="38100">
            <a:solidFill>
              <a:srgbClr val="F1919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30"/>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Ribosome Binding Site (RBS) </a:t>
            </a:r>
            <a:endParaRPr sz="3000">
              <a:solidFill>
                <a:schemeClr val="accent5"/>
              </a:solidFill>
              <a:latin typeface="Josefin Sans"/>
              <a:ea typeface="Josefin Sans"/>
              <a:cs typeface="Josefin Sans"/>
              <a:sym typeface="Josefin Sans"/>
            </a:endParaRPr>
          </a:p>
        </p:txBody>
      </p:sp>
      <p:pic>
        <p:nvPicPr>
          <p:cNvPr id="144" name="Google Shape;144;p30"/>
          <p:cNvPicPr preferRelativeResize="0"/>
          <p:nvPr/>
        </p:nvPicPr>
        <p:blipFill rotWithShape="1">
          <a:blip r:embed="rId3">
            <a:alphaModFix/>
          </a:blip>
          <a:srcRect b="70514" l="0" r="0" t="0"/>
          <a:stretch/>
        </p:blipFill>
        <p:spPr>
          <a:xfrm>
            <a:off x="516775" y="2447125"/>
            <a:ext cx="8720075" cy="787400"/>
          </a:xfrm>
          <a:prstGeom prst="rect">
            <a:avLst/>
          </a:prstGeom>
          <a:noFill/>
          <a:ln>
            <a:noFill/>
          </a:ln>
        </p:spPr>
      </p:pic>
      <p:sp>
        <p:nvSpPr>
          <p:cNvPr id="145" name="Google Shape;145;p30"/>
          <p:cNvSpPr txBox="1"/>
          <p:nvPr/>
        </p:nvSpPr>
        <p:spPr>
          <a:xfrm>
            <a:off x="169200" y="1579275"/>
            <a:ext cx="4402800" cy="572700"/>
          </a:xfrm>
          <a:prstGeom prst="rect">
            <a:avLst/>
          </a:prstGeom>
          <a:noFill/>
          <a:ln>
            <a:noFill/>
          </a:ln>
        </p:spPr>
        <p:txBody>
          <a:bodyPr anchorCtr="0" anchor="t" bIns="91425" lIns="91425" spcFirstLastPara="1" rIns="91425" wrap="square" tIns="91425">
            <a:noAutofit/>
          </a:bodyPr>
          <a:lstStyle/>
          <a:p>
            <a:pPr indent="457200" lvl="0" marL="457200" rtl="0" algn="l">
              <a:spcBef>
                <a:spcPts val="0"/>
              </a:spcBef>
              <a:spcAft>
                <a:spcPts val="0"/>
              </a:spcAft>
              <a:buNone/>
            </a:pPr>
            <a:r>
              <a:rPr lang="en" sz="2000">
                <a:solidFill>
                  <a:srgbClr val="5F5B6B"/>
                </a:solidFill>
                <a:latin typeface="Josefin Sans"/>
                <a:ea typeface="Josefin Sans"/>
                <a:cs typeface="Josefin Sans"/>
                <a:sym typeface="Josefin Sans"/>
              </a:rPr>
              <a:t>Shine-Dalgarno Sequence</a:t>
            </a:r>
            <a:endParaRPr sz="2000">
              <a:solidFill>
                <a:srgbClr val="5F5B6B"/>
              </a:solidFill>
              <a:latin typeface="Josefin Sans"/>
              <a:ea typeface="Josefin Sans"/>
              <a:cs typeface="Josefin Sans"/>
              <a:sym typeface="Josefin Sans"/>
            </a:endParaRPr>
          </a:p>
        </p:txBody>
      </p:sp>
      <p:sp>
        <p:nvSpPr>
          <p:cNvPr id="146" name="Google Shape;146;p30"/>
          <p:cNvSpPr/>
          <p:nvPr/>
        </p:nvSpPr>
        <p:spPr>
          <a:xfrm>
            <a:off x="1783875" y="2393375"/>
            <a:ext cx="1620300" cy="371700"/>
          </a:xfrm>
          <a:prstGeom prst="rect">
            <a:avLst/>
          </a:prstGeom>
          <a:noFill/>
          <a:ln cap="flat" cmpd="sng" w="19050">
            <a:solidFill>
              <a:srgbClr val="F1919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47" name="Google Shape;147;p30"/>
          <p:cNvCxnSpPr/>
          <p:nvPr/>
        </p:nvCxnSpPr>
        <p:spPr>
          <a:xfrm>
            <a:off x="2594025" y="2106400"/>
            <a:ext cx="0" cy="276600"/>
          </a:xfrm>
          <a:prstGeom prst="straightConnector1">
            <a:avLst/>
          </a:prstGeom>
          <a:noFill/>
          <a:ln cap="flat" cmpd="sng" w="19050">
            <a:solidFill>
              <a:srgbClr val="F19191"/>
            </a:solidFill>
            <a:prstDash val="solid"/>
            <a:round/>
            <a:headEnd len="med" w="med" type="none"/>
            <a:tailEnd len="med" w="med" type="triangl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1" name="Shape 151"/>
        <p:cNvGrpSpPr/>
        <p:nvPr/>
      </p:nvGrpSpPr>
      <p:grpSpPr>
        <a:xfrm>
          <a:off x="0" y="0"/>
          <a:ext cx="0" cy="0"/>
          <a:chOff x="0" y="0"/>
          <a:chExt cx="0" cy="0"/>
        </a:xfrm>
      </p:grpSpPr>
      <p:sp>
        <p:nvSpPr>
          <p:cNvPr id="152" name="Google Shape;152;p31"/>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RBS Length</a:t>
            </a:r>
            <a:endParaRPr sz="3000">
              <a:solidFill>
                <a:schemeClr val="accent5"/>
              </a:solidFill>
              <a:latin typeface="Josefin Sans"/>
              <a:ea typeface="Josefin Sans"/>
              <a:cs typeface="Josefin Sans"/>
              <a:sym typeface="Josefin Sans"/>
            </a:endParaRPr>
          </a:p>
        </p:txBody>
      </p:sp>
      <p:sp>
        <p:nvSpPr>
          <p:cNvPr id="153" name="Google Shape;153;p31"/>
          <p:cNvSpPr txBox="1"/>
          <p:nvPr/>
        </p:nvSpPr>
        <p:spPr>
          <a:xfrm>
            <a:off x="124200" y="1159713"/>
            <a:ext cx="8895600" cy="1741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The RBS is complementary to part of the 16s rRNA - allows for ribosome binding</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G-rich sequences are best due to their binding capabilities (G≣C vs A=T)</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Examples: </a:t>
            </a:r>
            <a:r>
              <a:rPr lang="en" sz="1700">
                <a:solidFill>
                  <a:srgbClr val="F19191"/>
                </a:solidFill>
                <a:latin typeface="Josefin Sans"/>
                <a:ea typeface="Josefin Sans"/>
                <a:cs typeface="Josefin Sans"/>
                <a:sym typeface="Josefin Sans"/>
              </a:rPr>
              <a:t>GG</a:t>
            </a:r>
            <a:r>
              <a:rPr lang="en" sz="1700">
                <a:latin typeface="Josefin Sans"/>
                <a:ea typeface="Josefin Sans"/>
                <a:cs typeface="Josefin Sans"/>
                <a:sym typeface="Josefin Sans"/>
              </a:rPr>
              <a:t>A</a:t>
            </a:r>
            <a:r>
              <a:rPr lang="en" sz="1700">
                <a:solidFill>
                  <a:srgbClr val="F19191"/>
                </a:solidFill>
                <a:latin typeface="Josefin Sans"/>
                <a:ea typeface="Josefin Sans"/>
                <a:cs typeface="Josefin Sans"/>
                <a:sym typeface="Josefin Sans"/>
              </a:rPr>
              <a:t>GG</a:t>
            </a:r>
            <a:r>
              <a:rPr lang="en" sz="1700">
                <a:latin typeface="Josefin Sans"/>
                <a:ea typeface="Josefin Sans"/>
                <a:cs typeface="Josefin Sans"/>
                <a:sym typeface="Josefin Sans"/>
              </a:rPr>
              <a:t> (best), AA</a:t>
            </a:r>
            <a:r>
              <a:rPr lang="en" sz="1700">
                <a:solidFill>
                  <a:srgbClr val="F19191"/>
                </a:solidFill>
                <a:latin typeface="Josefin Sans"/>
                <a:ea typeface="Josefin Sans"/>
                <a:cs typeface="Josefin Sans"/>
                <a:sym typeface="Josefin Sans"/>
              </a:rPr>
              <a:t>GG</a:t>
            </a:r>
            <a:r>
              <a:rPr lang="en" sz="1700">
                <a:latin typeface="Josefin Sans"/>
                <a:ea typeface="Josefin Sans"/>
                <a:cs typeface="Josefin Sans"/>
                <a:sym typeface="Josefin Sans"/>
              </a:rPr>
              <a:t>A, A</a:t>
            </a:r>
            <a:r>
              <a:rPr lang="en" sz="1700">
                <a:solidFill>
                  <a:srgbClr val="F19191"/>
                </a:solidFill>
                <a:latin typeface="Josefin Sans"/>
                <a:ea typeface="Josefin Sans"/>
                <a:cs typeface="Josefin Sans"/>
                <a:sym typeface="Josefin Sans"/>
              </a:rPr>
              <a:t>GG</a:t>
            </a:r>
            <a:r>
              <a:rPr lang="en" sz="1700">
                <a:latin typeface="Josefin Sans"/>
                <a:ea typeface="Josefin Sans"/>
                <a:cs typeface="Josefin Sans"/>
                <a:sym typeface="Josefin Sans"/>
              </a:rPr>
              <a:t>A, </a:t>
            </a:r>
            <a:r>
              <a:rPr lang="en" sz="1700">
                <a:solidFill>
                  <a:srgbClr val="F19191"/>
                </a:solidFill>
                <a:latin typeface="Josefin Sans"/>
                <a:ea typeface="Josefin Sans"/>
                <a:cs typeface="Josefin Sans"/>
                <a:sym typeface="Josefin Sans"/>
              </a:rPr>
              <a:t>GG</a:t>
            </a:r>
            <a:r>
              <a:rPr lang="en" sz="1700">
                <a:latin typeface="Josefin Sans"/>
                <a:ea typeface="Josefin Sans"/>
                <a:cs typeface="Josefin Sans"/>
                <a:sym typeface="Josefin Sans"/>
              </a:rPr>
              <a:t>A</a:t>
            </a:r>
            <a:r>
              <a:rPr lang="en" sz="1700">
                <a:solidFill>
                  <a:srgbClr val="F19191"/>
                </a:solidFill>
                <a:latin typeface="Josefin Sans"/>
                <a:ea typeface="Josefin Sans"/>
                <a:cs typeface="Josefin Sans"/>
                <a:sym typeface="Josefin Sans"/>
              </a:rPr>
              <a:t>G</a:t>
            </a:r>
            <a:endParaRPr sz="1700">
              <a:solidFill>
                <a:srgbClr val="F19191"/>
              </a:solidFill>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Average length of RBS: 5 ± 1 nts</a:t>
            </a:r>
            <a:endParaRPr sz="1700">
              <a:latin typeface="Josefin Sans"/>
              <a:ea typeface="Josefin Sans"/>
              <a:cs typeface="Josefin Sans"/>
              <a:sym typeface="Josefin Sans"/>
            </a:endParaRPr>
          </a:p>
        </p:txBody>
      </p:sp>
      <p:sp>
        <p:nvSpPr>
          <p:cNvPr id="154" name="Google Shape;154;p31"/>
          <p:cNvSpPr/>
          <p:nvPr/>
        </p:nvSpPr>
        <p:spPr>
          <a:xfrm>
            <a:off x="1428975" y="3293750"/>
            <a:ext cx="1718700" cy="417000"/>
          </a:xfrm>
          <a:prstGeom prst="rect">
            <a:avLst/>
          </a:prstGeom>
          <a:noFill/>
          <a:ln cap="flat" cmpd="sng" w="38100">
            <a:solidFill>
              <a:schemeClr val="accen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5" name="Google Shape;155;p31"/>
          <p:cNvPicPr preferRelativeResize="0"/>
          <p:nvPr/>
        </p:nvPicPr>
        <p:blipFill rotWithShape="1">
          <a:blip r:embed="rId3">
            <a:alphaModFix/>
          </a:blip>
          <a:srcRect b="70514" l="0" r="0" t="0"/>
          <a:stretch/>
        </p:blipFill>
        <p:spPr>
          <a:xfrm>
            <a:off x="211975" y="3361525"/>
            <a:ext cx="8720075" cy="787400"/>
          </a:xfrm>
          <a:prstGeom prst="rect">
            <a:avLst/>
          </a:prstGeom>
          <a:noFill/>
          <a:ln>
            <a:noFill/>
          </a:ln>
        </p:spPr>
      </p:pic>
      <p:sp>
        <p:nvSpPr>
          <p:cNvPr id="156" name="Google Shape;156;p31"/>
          <p:cNvSpPr txBox="1"/>
          <p:nvPr/>
        </p:nvSpPr>
        <p:spPr>
          <a:xfrm>
            <a:off x="-110300" y="2776488"/>
            <a:ext cx="8520600" cy="572700"/>
          </a:xfrm>
          <a:prstGeom prst="rect">
            <a:avLst/>
          </a:prstGeom>
          <a:noFill/>
          <a:ln>
            <a:noFill/>
          </a:ln>
        </p:spPr>
        <p:txBody>
          <a:bodyPr anchorCtr="0" anchor="t" bIns="91425" lIns="91425" spcFirstLastPara="1" rIns="91425" wrap="square" tIns="91425">
            <a:noAutofit/>
          </a:bodyPr>
          <a:lstStyle/>
          <a:p>
            <a:pPr indent="457200" lvl="0" marL="457200" rtl="0" algn="l">
              <a:spcBef>
                <a:spcPts val="0"/>
              </a:spcBef>
              <a:spcAft>
                <a:spcPts val="0"/>
              </a:spcAft>
              <a:buNone/>
            </a:pPr>
            <a:r>
              <a:rPr lang="en" sz="2000">
                <a:solidFill>
                  <a:srgbClr val="5F5B6B"/>
                </a:solidFill>
                <a:latin typeface="Josefin Sans"/>
                <a:ea typeface="Josefin Sans"/>
                <a:cs typeface="Josefin Sans"/>
                <a:sym typeface="Josefin Sans"/>
              </a:rPr>
              <a:t>Ribosome Binding Site (Shine-Dalgarno Sequence)</a:t>
            </a:r>
            <a:endParaRPr sz="2000">
              <a:solidFill>
                <a:srgbClr val="5F5B6B"/>
              </a:solidFill>
              <a:latin typeface="Josefin Sans"/>
              <a:ea typeface="Josefin Sans"/>
              <a:cs typeface="Josefin Sans"/>
              <a:sym typeface="Josefin Sans"/>
            </a:endParaRPr>
          </a:p>
        </p:txBody>
      </p:sp>
      <p:sp>
        <p:nvSpPr>
          <p:cNvPr id="157" name="Google Shape;157;p31"/>
          <p:cNvSpPr/>
          <p:nvPr/>
        </p:nvSpPr>
        <p:spPr>
          <a:xfrm>
            <a:off x="1428975" y="3293750"/>
            <a:ext cx="1718700" cy="417000"/>
          </a:xfrm>
          <a:prstGeom prst="rect">
            <a:avLst/>
          </a:prstGeom>
          <a:noFill/>
          <a:ln cap="flat" cmpd="sng" w="38100">
            <a:solidFill>
              <a:srgbClr val="F1919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2"/>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3000">
                <a:solidFill>
                  <a:schemeClr val="accent5"/>
                </a:solidFill>
                <a:latin typeface="Josefin Sans"/>
                <a:ea typeface="Josefin Sans"/>
                <a:cs typeface="Josefin Sans"/>
                <a:sym typeface="Josefin Sans"/>
              </a:rPr>
              <a:t>RBS Length</a:t>
            </a:r>
            <a:endParaRPr sz="3000">
              <a:solidFill>
                <a:schemeClr val="accent5"/>
              </a:solidFill>
              <a:latin typeface="Josefin Sans"/>
              <a:ea typeface="Josefin Sans"/>
              <a:cs typeface="Josefin Sans"/>
              <a:sym typeface="Josefin Sans"/>
            </a:endParaRPr>
          </a:p>
        </p:txBody>
      </p:sp>
      <p:pic>
        <p:nvPicPr>
          <p:cNvPr id="163" name="Google Shape;163;p32"/>
          <p:cNvPicPr preferRelativeResize="0"/>
          <p:nvPr/>
        </p:nvPicPr>
        <p:blipFill rotWithShape="1">
          <a:blip r:embed="rId3">
            <a:alphaModFix/>
          </a:blip>
          <a:srcRect b="20172" l="0" r="18745" t="0"/>
          <a:stretch/>
        </p:blipFill>
        <p:spPr>
          <a:xfrm>
            <a:off x="6222313" y="2028925"/>
            <a:ext cx="2731324" cy="2423400"/>
          </a:xfrm>
          <a:prstGeom prst="rect">
            <a:avLst/>
          </a:prstGeom>
          <a:noFill/>
          <a:ln>
            <a:noFill/>
          </a:ln>
        </p:spPr>
      </p:pic>
      <p:pic>
        <p:nvPicPr>
          <p:cNvPr id="164" name="Google Shape;164;p32"/>
          <p:cNvPicPr preferRelativeResize="0"/>
          <p:nvPr/>
        </p:nvPicPr>
        <p:blipFill>
          <a:blip r:embed="rId4">
            <a:alphaModFix/>
          </a:blip>
          <a:stretch>
            <a:fillRect/>
          </a:stretch>
        </p:blipFill>
        <p:spPr>
          <a:xfrm>
            <a:off x="182000" y="3430275"/>
            <a:ext cx="5851991" cy="1022050"/>
          </a:xfrm>
          <a:prstGeom prst="rect">
            <a:avLst/>
          </a:prstGeom>
          <a:noFill/>
          <a:ln>
            <a:noFill/>
          </a:ln>
        </p:spPr>
      </p:pic>
      <p:sp>
        <p:nvSpPr>
          <p:cNvPr id="165" name="Google Shape;165;p32"/>
          <p:cNvSpPr/>
          <p:nvPr/>
        </p:nvSpPr>
        <p:spPr>
          <a:xfrm>
            <a:off x="6409250" y="3907900"/>
            <a:ext cx="822300" cy="304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p32"/>
          <p:cNvSpPr txBox="1"/>
          <p:nvPr/>
        </p:nvSpPr>
        <p:spPr>
          <a:xfrm>
            <a:off x="7651025" y="4587975"/>
            <a:ext cx="1302600" cy="411900"/>
          </a:xfrm>
          <a:prstGeom prst="rect">
            <a:avLst/>
          </a:prstGeom>
          <a:noFill/>
          <a:ln cap="flat" cmpd="sng" w="9525">
            <a:solidFill>
              <a:srgbClr val="F1919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5F5B6B"/>
                </a:solidFill>
                <a:latin typeface="Josefin Sans"/>
                <a:ea typeface="Josefin Sans"/>
                <a:cs typeface="Josefin Sans"/>
                <a:sym typeface="Josefin Sans"/>
              </a:rPr>
              <a:t>Polysome</a:t>
            </a:r>
            <a:endParaRPr>
              <a:solidFill>
                <a:srgbClr val="5F5B6B"/>
              </a:solidFill>
              <a:latin typeface="Josefin Sans"/>
              <a:ea typeface="Josefin Sans"/>
              <a:cs typeface="Josefin Sans"/>
              <a:sym typeface="Josefin Sans"/>
            </a:endParaRPr>
          </a:p>
        </p:txBody>
      </p:sp>
      <p:sp>
        <p:nvSpPr>
          <p:cNvPr id="167" name="Google Shape;167;p32"/>
          <p:cNvSpPr txBox="1"/>
          <p:nvPr/>
        </p:nvSpPr>
        <p:spPr>
          <a:xfrm>
            <a:off x="2295750" y="4490650"/>
            <a:ext cx="1569000" cy="411900"/>
          </a:xfrm>
          <a:prstGeom prst="rect">
            <a:avLst/>
          </a:prstGeom>
          <a:noFill/>
          <a:ln cap="flat" cmpd="sng" w="9525">
            <a:solidFill>
              <a:srgbClr val="F19191"/>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5F5B6B"/>
                </a:solidFill>
                <a:latin typeface="Josefin Sans"/>
                <a:ea typeface="Josefin Sans"/>
                <a:cs typeface="Josefin Sans"/>
                <a:sym typeface="Josefin Sans"/>
              </a:rPr>
              <a:t>Shortening RBS</a:t>
            </a:r>
            <a:endParaRPr>
              <a:solidFill>
                <a:srgbClr val="5F5B6B"/>
              </a:solidFill>
              <a:latin typeface="Josefin Sans"/>
              <a:ea typeface="Josefin Sans"/>
              <a:cs typeface="Josefin Sans"/>
              <a:sym typeface="Josefin Sans"/>
            </a:endParaRPr>
          </a:p>
        </p:txBody>
      </p:sp>
      <p:sp>
        <p:nvSpPr>
          <p:cNvPr id="168" name="Google Shape;168;p32"/>
          <p:cNvSpPr txBox="1"/>
          <p:nvPr/>
        </p:nvSpPr>
        <p:spPr>
          <a:xfrm>
            <a:off x="497750" y="1154950"/>
            <a:ext cx="5536200" cy="17412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RBS length is crucial! If the RBS is not 4-7 nts long, there is an inhibitory effect on translation and you will not obtain optimal protein production levels</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If RBS is too short, ribosome has difficulty binding</a:t>
            </a:r>
            <a:endParaRPr sz="1700">
              <a:latin typeface="Josefin Sans"/>
              <a:ea typeface="Josefin Sans"/>
              <a:cs typeface="Josefin Sans"/>
              <a:sym typeface="Josefin Sans"/>
            </a:endParaRPr>
          </a:p>
          <a:p>
            <a:pPr indent="-336550" lvl="0" marL="457200" marR="0" rtl="0" algn="l">
              <a:lnSpc>
                <a:spcPct val="115000"/>
              </a:lnSpc>
              <a:spcBef>
                <a:spcPts val="0"/>
              </a:spcBef>
              <a:spcAft>
                <a:spcPts val="0"/>
              </a:spcAft>
              <a:buClr>
                <a:srgbClr val="595959"/>
              </a:buClr>
              <a:buSzPts val="1700"/>
              <a:buFont typeface="Josefin Sans"/>
              <a:buChar char="●"/>
            </a:pPr>
            <a:r>
              <a:rPr lang="en" sz="1700">
                <a:latin typeface="Josefin Sans"/>
                <a:ea typeface="Josefin Sans"/>
                <a:cs typeface="Josefin Sans"/>
                <a:sym typeface="Josefin Sans"/>
              </a:rPr>
              <a:t>If RBS is too long, formation of polysomes is inhibited</a:t>
            </a:r>
            <a:endParaRPr sz="1700">
              <a:latin typeface="Josefin Sans"/>
              <a:ea typeface="Josefin Sans"/>
              <a:cs typeface="Josefin Sans"/>
              <a:sym typeface="Josefin Sans"/>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33"/>
          <p:cNvSpPr txBox="1"/>
          <p:nvPr/>
        </p:nvSpPr>
        <p:spPr>
          <a:xfrm>
            <a:off x="245525" y="342688"/>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000">
                <a:solidFill>
                  <a:schemeClr val="accent5"/>
                </a:solidFill>
                <a:latin typeface="Josefin Sans"/>
                <a:ea typeface="Josefin Sans"/>
                <a:cs typeface="Josefin Sans"/>
                <a:sym typeface="Josefin Sans"/>
              </a:rPr>
              <a:t>Polysome Formation Inhibition</a:t>
            </a:r>
            <a:endParaRPr sz="3000">
              <a:solidFill>
                <a:schemeClr val="accent5"/>
              </a:solidFill>
              <a:latin typeface="Josefin Sans"/>
              <a:ea typeface="Josefin Sans"/>
              <a:cs typeface="Josefin Sans"/>
              <a:sym typeface="Josefin Sans"/>
            </a:endParaRPr>
          </a:p>
        </p:txBody>
      </p:sp>
      <p:pic>
        <p:nvPicPr>
          <p:cNvPr id="174" name="Google Shape;174;p33"/>
          <p:cNvPicPr preferRelativeResize="0"/>
          <p:nvPr/>
        </p:nvPicPr>
        <p:blipFill rotWithShape="1">
          <a:blip r:embed="rId3">
            <a:alphaModFix/>
          </a:blip>
          <a:srcRect b="20172" l="0" r="18745" t="0"/>
          <a:stretch/>
        </p:blipFill>
        <p:spPr>
          <a:xfrm>
            <a:off x="5307021" y="1293300"/>
            <a:ext cx="3646600" cy="3023448"/>
          </a:xfrm>
          <a:prstGeom prst="rect">
            <a:avLst/>
          </a:prstGeom>
          <a:noFill/>
          <a:ln>
            <a:noFill/>
          </a:ln>
        </p:spPr>
      </p:pic>
      <p:sp>
        <p:nvSpPr>
          <p:cNvPr id="175" name="Google Shape;175;p33"/>
          <p:cNvSpPr txBox="1"/>
          <p:nvPr/>
        </p:nvSpPr>
        <p:spPr>
          <a:xfrm>
            <a:off x="7214500" y="4485978"/>
            <a:ext cx="1739100" cy="382200"/>
          </a:xfrm>
          <a:prstGeom prst="rect">
            <a:avLst/>
          </a:prstGeom>
          <a:noFill/>
          <a:ln cap="flat" cmpd="sng" w="9525">
            <a:solidFill>
              <a:srgbClr val="9E9E9E"/>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5F5B6B"/>
                </a:solidFill>
                <a:latin typeface="Josefin Sans"/>
                <a:ea typeface="Josefin Sans"/>
                <a:cs typeface="Josefin Sans"/>
                <a:sym typeface="Josefin Sans"/>
              </a:rPr>
              <a:t>Polysome</a:t>
            </a:r>
            <a:endParaRPr>
              <a:solidFill>
                <a:srgbClr val="5F5B6B"/>
              </a:solidFill>
              <a:latin typeface="Josefin Sans"/>
              <a:ea typeface="Josefin Sans"/>
              <a:cs typeface="Josefin Sans"/>
              <a:sym typeface="Josefin Sans"/>
            </a:endParaRPr>
          </a:p>
        </p:txBody>
      </p:sp>
      <p:sp>
        <p:nvSpPr>
          <p:cNvPr id="176" name="Google Shape;176;p33"/>
          <p:cNvSpPr txBox="1"/>
          <p:nvPr/>
        </p:nvSpPr>
        <p:spPr>
          <a:xfrm>
            <a:off x="58025" y="1254388"/>
            <a:ext cx="5397600" cy="3532500"/>
          </a:xfrm>
          <a:prstGeom prst="rect">
            <a:avLst/>
          </a:prstGeom>
          <a:noFill/>
          <a:ln>
            <a:noFill/>
          </a:ln>
        </p:spPr>
        <p:txBody>
          <a:bodyPr anchorCtr="0" anchor="t" bIns="91425" lIns="91425" spcFirstLastPara="1" rIns="91425" wrap="square" tIns="91425">
            <a:noAutofit/>
          </a:bodyPr>
          <a:lstStyle/>
          <a:p>
            <a:pPr indent="-336550" lvl="0" marL="457200" marR="0" rtl="0" algn="l">
              <a:lnSpc>
                <a:spcPct val="115000"/>
              </a:lnSpc>
              <a:spcBef>
                <a:spcPts val="0"/>
              </a:spcBef>
              <a:spcAft>
                <a:spcPts val="0"/>
              </a:spcAft>
              <a:buSzPts val="1700"/>
              <a:buFont typeface="Josefin Sans"/>
              <a:buChar char="●"/>
            </a:pPr>
            <a:r>
              <a:rPr lang="en" sz="1700">
                <a:latin typeface="Josefin Sans"/>
                <a:ea typeface="Josefin Sans"/>
                <a:cs typeface="Josefin Sans"/>
                <a:sym typeface="Josefin Sans"/>
              </a:rPr>
              <a:t>Ribosome remains bound to RBS when translation begins </a:t>
            </a:r>
            <a:endParaRPr sz="1700">
              <a:latin typeface="Josefin Sans"/>
              <a:ea typeface="Josefin Sans"/>
              <a:cs typeface="Josefin Sans"/>
              <a:sym typeface="Josefin Sans"/>
            </a:endParaRPr>
          </a:p>
          <a:p>
            <a:pPr indent="-336550" lvl="0" marL="457200" marR="0" rtl="0" algn="l">
              <a:lnSpc>
                <a:spcPct val="115000"/>
              </a:lnSpc>
              <a:spcBef>
                <a:spcPts val="1000"/>
              </a:spcBef>
              <a:spcAft>
                <a:spcPts val="0"/>
              </a:spcAft>
              <a:buSzPts val="1700"/>
              <a:buFont typeface="Josefin Sans"/>
              <a:buChar char="●"/>
            </a:pPr>
            <a:r>
              <a:rPr lang="en" sz="1700">
                <a:latin typeface="Josefin Sans"/>
                <a:ea typeface="Josefin Sans"/>
                <a:cs typeface="Josefin Sans"/>
                <a:sym typeface="Josefin Sans"/>
              </a:rPr>
              <a:t>As translation proceeds, a loop of mRNA is formed </a:t>
            </a:r>
            <a:endParaRPr sz="1700">
              <a:latin typeface="Josefin Sans"/>
              <a:ea typeface="Josefin Sans"/>
              <a:cs typeface="Josefin Sans"/>
              <a:sym typeface="Josefin Sans"/>
            </a:endParaRPr>
          </a:p>
          <a:p>
            <a:pPr indent="-336550" lvl="1" marL="914400" marR="0" rtl="0" algn="l">
              <a:lnSpc>
                <a:spcPct val="115000"/>
              </a:lnSpc>
              <a:spcBef>
                <a:spcPts val="1000"/>
              </a:spcBef>
              <a:spcAft>
                <a:spcPts val="0"/>
              </a:spcAft>
              <a:buSzPts val="1700"/>
              <a:buFont typeface="Josefin Sans"/>
              <a:buChar char="○"/>
            </a:pPr>
            <a:r>
              <a:rPr lang="en" sz="1700">
                <a:latin typeface="Josefin Sans"/>
                <a:ea typeface="Josefin Sans"/>
                <a:cs typeface="Josefin Sans"/>
                <a:sym typeface="Josefin Sans"/>
              </a:rPr>
              <a:t>Once loop is big enough, ribosome dissociates from RBS site allowing for another ribosome to bind RBS </a:t>
            </a:r>
            <a:endParaRPr sz="1700">
              <a:latin typeface="Josefin Sans"/>
              <a:ea typeface="Josefin Sans"/>
              <a:cs typeface="Josefin Sans"/>
              <a:sym typeface="Josefin Sans"/>
            </a:endParaRPr>
          </a:p>
          <a:p>
            <a:pPr indent="-336550" lvl="0" marL="457200" marR="0" rtl="0" algn="l">
              <a:lnSpc>
                <a:spcPct val="115000"/>
              </a:lnSpc>
              <a:spcBef>
                <a:spcPts val="1000"/>
              </a:spcBef>
              <a:spcAft>
                <a:spcPts val="1000"/>
              </a:spcAft>
              <a:buSzPts val="1700"/>
              <a:buFont typeface="Josefin Sans"/>
              <a:buChar char="●"/>
            </a:pPr>
            <a:r>
              <a:rPr lang="en" sz="1700">
                <a:latin typeface="Josefin Sans"/>
                <a:ea typeface="Josefin Sans"/>
                <a:cs typeface="Josefin Sans"/>
                <a:sym typeface="Josefin Sans"/>
              </a:rPr>
              <a:t>If RBS is too long, ribosome is bound too strongly to RBS and dissociation will not occur = no polysome</a:t>
            </a:r>
            <a:endParaRPr sz="1700">
              <a:latin typeface="Josefin Sans"/>
              <a:ea typeface="Josefin Sans"/>
              <a:cs typeface="Josefin Sans"/>
              <a:sym typeface="Josefi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